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1.xml" ContentType="application/vnd.openxmlformats-officedocument.drawingml.chart+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335" r:id="rId2"/>
    <p:sldId id="391" r:id="rId3"/>
    <p:sldId id="396" r:id="rId4"/>
    <p:sldId id="319" r:id="rId5"/>
    <p:sldId id="394" r:id="rId6"/>
    <p:sldId id="399" r:id="rId7"/>
    <p:sldId id="393" r:id="rId8"/>
    <p:sldId id="397" r:id="rId9"/>
    <p:sldId id="398" r:id="rId10"/>
    <p:sldId id="325" r:id="rId11"/>
    <p:sldId id="326" r:id="rId12"/>
    <p:sldId id="395" r:id="rId13"/>
    <p:sldId id="327" r:id="rId14"/>
    <p:sldId id="328" r:id="rId15"/>
    <p:sldId id="329" r:id="rId16"/>
    <p:sldId id="330" r:id="rId17"/>
    <p:sldId id="331" r:id="rId18"/>
    <p:sldId id="316" r:id="rId19"/>
    <p:sldId id="314" r:id="rId20"/>
    <p:sldId id="312" r:id="rId21"/>
    <p:sldId id="400" r:id="rId22"/>
    <p:sldId id="401" r:id="rId23"/>
    <p:sldId id="402" r:id="rId24"/>
    <p:sldId id="403" r:id="rId25"/>
    <p:sldId id="404" r:id="rId26"/>
    <p:sldId id="405" r:id="rId27"/>
    <p:sldId id="406" r:id="rId28"/>
    <p:sldId id="407" r:id="rId29"/>
    <p:sldId id="408" r:id="rId30"/>
    <p:sldId id="409" r:id="rId31"/>
    <p:sldId id="392" r:id="rId32"/>
    <p:sldId id="275" r:id="rId33"/>
    <p:sldId id="311" r:id="rId34"/>
    <p:sldId id="309" r:id="rId35"/>
    <p:sldId id="310" r:id="rId36"/>
    <p:sldId id="298" r:id="rId37"/>
    <p:sldId id="354" r:id="rId38"/>
    <p:sldId id="359" r:id="rId39"/>
    <p:sldId id="300" r:id="rId40"/>
    <p:sldId id="301" r:id="rId41"/>
    <p:sldId id="383" r:id="rId42"/>
    <p:sldId id="382" r:id="rId43"/>
    <p:sldId id="340" r:id="rId44"/>
    <p:sldId id="338" r:id="rId4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p:cViewPr varScale="1">
        <p:scale>
          <a:sx n="75" d="100"/>
          <a:sy n="75" d="100"/>
        </p:scale>
        <p:origin x="330"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7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G:\CUADRO%20DE%20VIGAS%20POSTENSADA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45"/>
    </mc:Choice>
    <mc:Fallback>
      <c:style val="45"/>
    </mc:Fallback>
  </mc:AlternateContent>
  <c:chart>
    <c:title>
      <c:tx>
        <c:rich>
          <a:bodyPr/>
          <a:lstStyle/>
          <a:p>
            <a:pPr>
              <a:defRPr lang="es-ES"/>
            </a:pPr>
            <a:r>
              <a:rPr lang="en-US" sz="2800" dirty="0"/>
              <a:t>RENDIMIENTO</a:t>
            </a:r>
            <a:r>
              <a:rPr lang="en-US" sz="2800" baseline="0" dirty="0"/>
              <a:t> EN </a:t>
            </a:r>
            <a:r>
              <a:rPr lang="en-US" sz="2800" dirty="0"/>
              <a:t>VIGAS </a:t>
            </a:r>
            <a:r>
              <a:rPr lang="en-US" sz="2800" dirty="0" smtClean="0"/>
              <a:t>FUNDIDAS POR MES (EN</a:t>
            </a:r>
            <a:r>
              <a:rPr lang="en-US" sz="2800" baseline="0" dirty="0" smtClean="0"/>
              <a:t> SITIO)</a:t>
            </a:r>
            <a:r>
              <a:rPr lang="en-US" sz="2800" dirty="0" smtClean="0"/>
              <a:t> </a:t>
            </a:r>
            <a:endParaRPr lang="en-US" sz="2800"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Hoja1!$B$2</c:f>
              <c:strCache>
                <c:ptCount val="1"/>
                <c:pt idx="0">
                  <c:v># DE VIGAS FUNDIDAS</c:v>
                </c:pt>
              </c:strCache>
            </c:strRef>
          </c:tx>
          <c:invertIfNegative val="0"/>
          <c:dPt>
            <c:idx val="5"/>
            <c:invertIfNegative val="0"/>
            <c:bubble3D val="0"/>
            <c:spPr>
              <a:solidFill>
                <a:schemeClr val="accent2"/>
              </a:solidFill>
              <a:ln w="25400" cap="flat" cmpd="sng" algn="ctr">
                <a:solidFill>
                  <a:schemeClr val="accent2">
                    <a:shade val="50000"/>
                  </a:schemeClr>
                </a:solidFill>
                <a:prstDash val="solid"/>
              </a:ln>
              <a:effectLst/>
            </c:spPr>
          </c:dPt>
          <c:cat>
            <c:strRef>
              <c:f>Hoja1!$A$3:$A$9</c:f>
              <c:strCache>
                <c:ptCount val="7"/>
                <c:pt idx="0">
                  <c:v>DICIEMBRE</c:v>
                </c:pt>
                <c:pt idx="1">
                  <c:v>ENERO</c:v>
                </c:pt>
                <c:pt idx="2">
                  <c:v>FEBRERO</c:v>
                </c:pt>
                <c:pt idx="3">
                  <c:v>MARZO</c:v>
                </c:pt>
                <c:pt idx="4">
                  <c:v>ABRIL</c:v>
                </c:pt>
                <c:pt idx="5">
                  <c:v>MAYO</c:v>
                </c:pt>
                <c:pt idx="6">
                  <c:v>JUNIO</c:v>
                </c:pt>
              </c:strCache>
            </c:strRef>
          </c:cat>
          <c:val>
            <c:numRef>
              <c:f>Hoja1!$B$3:$B$9</c:f>
              <c:numCache>
                <c:formatCode>General</c:formatCode>
                <c:ptCount val="7"/>
                <c:pt idx="0">
                  <c:v>13</c:v>
                </c:pt>
                <c:pt idx="1">
                  <c:v>8</c:v>
                </c:pt>
                <c:pt idx="2">
                  <c:v>17</c:v>
                </c:pt>
                <c:pt idx="3">
                  <c:v>55</c:v>
                </c:pt>
                <c:pt idx="4">
                  <c:v>27</c:v>
                </c:pt>
                <c:pt idx="5">
                  <c:v>64</c:v>
                </c:pt>
                <c:pt idx="6">
                  <c:v>45</c:v>
                </c:pt>
              </c:numCache>
            </c:numRef>
          </c:val>
        </c:ser>
        <c:dLbls>
          <c:showLegendKey val="0"/>
          <c:showVal val="0"/>
          <c:showCatName val="0"/>
          <c:showSerName val="0"/>
          <c:showPercent val="0"/>
          <c:showBubbleSize val="0"/>
        </c:dLbls>
        <c:gapWidth val="150"/>
        <c:shape val="box"/>
        <c:axId val="154961032"/>
        <c:axId val="2733448"/>
        <c:axId val="0"/>
      </c:bar3DChart>
      <c:catAx>
        <c:axId val="154961032"/>
        <c:scaling>
          <c:orientation val="minMax"/>
        </c:scaling>
        <c:delete val="0"/>
        <c:axPos val="b"/>
        <c:numFmt formatCode="General" sourceLinked="0"/>
        <c:majorTickMark val="out"/>
        <c:minorTickMark val="none"/>
        <c:tickLblPos val="nextTo"/>
        <c:txPr>
          <a:bodyPr/>
          <a:lstStyle/>
          <a:p>
            <a:pPr>
              <a:defRPr lang="es-ES"/>
            </a:pPr>
            <a:endParaRPr lang="es-EC"/>
          </a:p>
        </c:txPr>
        <c:crossAx val="2733448"/>
        <c:crosses val="autoZero"/>
        <c:auto val="1"/>
        <c:lblAlgn val="ctr"/>
        <c:lblOffset val="100"/>
        <c:noMultiLvlLbl val="0"/>
      </c:catAx>
      <c:valAx>
        <c:axId val="2733448"/>
        <c:scaling>
          <c:orientation val="minMax"/>
        </c:scaling>
        <c:delete val="0"/>
        <c:axPos val="l"/>
        <c:majorGridlines/>
        <c:numFmt formatCode="General" sourceLinked="1"/>
        <c:majorTickMark val="out"/>
        <c:minorTickMark val="none"/>
        <c:tickLblPos val="nextTo"/>
        <c:txPr>
          <a:bodyPr/>
          <a:lstStyle/>
          <a:p>
            <a:pPr>
              <a:defRPr lang="es-ES" sz="1600"/>
            </a:pPr>
            <a:endParaRPr lang="es-EC"/>
          </a:p>
        </c:txPr>
        <c:crossAx val="154961032"/>
        <c:crosses val="autoZero"/>
        <c:crossBetween val="between"/>
      </c:valAx>
    </c:plotArea>
    <c:plotVisOnly val="1"/>
    <c:dispBlanksAs val="gap"/>
    <c:showDLblsOverMax val="0"/>
  </c:chart>
  <c:externalData r:id="rId1">
    <c:autoUpdate val="0"/>
  </c:externalData>
</c:chartSpace>
</file>

<file path=ppt/diagrams/_rels/drawing1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a:solidFill>
          <a:schemeClr val="accent3">
            <a:lumMod val="75000"/>
          </a:schemeClr>
        </a:solidFill>
      </dgm:spPr>
      <dgm:t>
        <a:bodyPr/>
        <a:lstStyle/>
        <a:p>
          <a:pPr algn="ctr" rtl="0"/>
          <a:r>
            <a:rPr lang="es-EC" sz="1000" b="1" dirty="0" smtClean="0">
              <a:latin typeface="Century Gothic" pitchFamily="34" charset="0"/>
            </a:rPr>
            <a:t>Puente Bahía San Vicente </a:t>
          </a:r>
          <a:endParaRPr lang="es-ES" sz="10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Y="1192">
        <dgm:presLayoutVars>
          <dgm:chMax val="0"/>
          <dgm:bulletEnabled val="1"/>
        </dgm:presLayoutVars>
      </dgm:prSet>
      <dgm:spPr/>
      <dgm:t>
        <a:bodyPr/>
        <a:lstStyle/>
        <a:p>
          <a:endParaRPr lang="es-ES"/>
        </a:p>
      </dgm:t>
    </dgm:pt>
  </dgm:ptLst>
  <dgm:cxnLst>
    <dgm:cxn modelId="{E87BB2F1-852F-4163-8CF7-23F653D830B9}" srcId="{A040C2FA-8973-4211-B063-490ACE467EB1}" destId="{DDA6EE28-6158-407F-91B6-B570C1783B2A}" srcOrd="0" destOrd="0" parTransId="{A6C6AE27-5FCF-415D-AD86-7189EFD1CAF6}" sibTransId="{CBB6A52E-2459-4A8E-B3CE-9A1B6BC9B2BB}"/>
    <dgm:cxn modelId="{97773290-94C8-4408-9EBE-F3A9A3674220}" type="presOf" srcId="{DDA6EE28-6158-407F-91B6-B570C1783B2A}" destId="{844C1E61-6B33-4C76-993B-2CAEE32DB0E0}" srcOrd="0" destOrd="0" presId="urn:microsoft.com/office/officeart/2005/8/layout/vList2"/>
    <dgm:cxn modelId="{3537A8FF-F429-4715-8E67-32CF912F831C}" type="presOf" srcId="{A040C2FA-8973-4211-B063-490ACE467EB1}" destId="{03895E2D-A81F-44EB-9BA6-AC1651BA45EF}" srcOrd="0" destOrd="0" presId="urn:microsoft.com/office/officeart/2005/8/layout/vList2"/>
    <dgm:cxn modelId="{4FC36423-F92F-404B-9ABD-647FC7CFA64B}"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292100" dir="2100000" algn="t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dgm:t>
        <a:bodyPr/>
        <a:lstStyle/>
        <a:p>
          <a:pPr algn="ctr" rtl="0"/>
          <a:r>
            <a:rPr lang="es-EC" sz="2800" b="1" dirty="0" smtClean="0">
              <a:latin typeface="Century Gothic" pitchFamily="34" charset="0"/>
            </a:rPr>
            <a:t>PRUEBAS DINAMICAS EN PILOTES FRICCIONALES</a:t>
          </a:r>
          <a:endParaRPr lang="es-ES" sz="28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990" custLinFactNeighborY="-57038">
        <dgm:presLayoutVars>
          <dgm:chMax val="0"/>
          <dgm:bulletEnabled val="1"/>
        </dgm:presLayoutVars>
      </dgm:prSet>
      <dgm:spPr/>
      <dgm:t>
        <a:bodyPr/>
        <a:lstStyle/>
        <a:p>
          <a:endParaRPr lang="es-ES"/>
        </a:p>
      </dgm:t>
    </dgm:pt>
  </dgm:ptLst>
  <dgm:cxnLst>
    <dgm:cxn modelId="{6C641EBD-2A47-40BE-BF68-E3AB6471490F}" type="presOf" srcId="{A040C2FA-8973-4211-B063-490ACE467EB1}" destId="{03895E2D-A81F-44EB-9BA6-AC1651BA45EF}"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1C0BDE51-9156-4DC7-8779-7A2962A9F7D2}" type="presOf" srcId="{DDA6EE28-6158-407F-91B6-B570C1783B2A}" destId="{844C1E61-6B33-4C76-993B-2CAEE32DB0E0}" srcOrd="0" destOrd="0" presId="urn:microsoft.com/office/officeart/2005/8/layout/vList2"/>
    <dgm:cxn modelId="{F5558F2C-DF4B-439A-BC28-B31050B27314}"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dgm:t>
        <a:bodyPr/>
        <a:lstStyle/>
        <a:p>
          <a:pPr algn="ctr" rtl="0"/>
          <a:r>
            <a:rPr lang="es-EC" sz="2400" b="1" dirty="0" smtClean="0">
              <a:latin typeface="Century Gothic" pitchFamily="34" charset="0"/>
            </a:rPr>
            <a:t>RENDIMIENTO DE LA HINCA DE PILOTES EN EL TRAMO CENTRAL</a:t>
          </a:r>
          <a:endParaRPr lang="es-ES" sz="24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ScaleY="177266" custLinFactNeighborX="10680" custLinFactNeighborY="-13230">
        <dgm:presLayoutVars>
          <dgm:chMax val="0"/>
          <dgm:bulletEnabled val="1"/>
        </dgm:presLayoutVars>
      </dgm:prSet>
      <dgm:spPr/>
      <dgm:t>
        <a:bodyPr/>
        <a:lstStyle/>
        <a:p>
          <a:endParaRPr lang="es-ES"/>
        </a:p>
      </dgm:t>
    </dgm:pt>
  </dgm:ptLst>
  <dgm:cxnLst>
    <dgm:cxn modelId="{9B34A65E-349D-4435-B2AC-A79D9B2691EB}" type="presOf" srcId="{DDA6EE28-6158-407F-91B6-B570C1783B2A}" destId="{844C1E61-6B33-4C76-993B-2CAEE32DB0E0}"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DAD65363-BA3E-4E9E-B5B6-C23AB1BB1E7E}" type="presOf" srcId="{A040C2FA-8973-4211-B063-490ACE467EB1}" destId="{03895E2D-A81F-44EB-9BA6-AC1651BA45EF}" srcOrd="0" destOrd="0" presId="urn:microsoft.com/office/officeart/2005/8/layout/vList2"/>
    <dgm:cxn modelId="{6E743BFB-4F5A-4635-AAE5-29D26AFA8B76}"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dgm:t>
        <a:bodyPr/>
        <a:lstStyle/>
        <a:p>
          <a:pPr algn="ctr" rtl="0"/>
          <a:r>
            <a:rPr lang="es-EC" sz="2800" b="1" dirty="0" smtClean="0">
              <a:latin typeface="Century Gothic" pitchFamily="34" charset="0"/>
            </a:rPr>
            <a:t>RESULTADOS  OBTENIDOS</a:t>
          </a:r>
          <a:endParaRPr lang="es-ES" sz="28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Y="-10500">
        <dgm:presLayoutVars>
          <dgm:chMax val="0"/>
          <dgm:bulletEnabled val="1"/>
        </dgm:presLayoutVars>
      </dgm:prSet>
      <dgm:spPr/>
      <dgm:t>
        <a:bodyPr/>
        <a:lstStyle/>
        <a:p>
          <a:endParaRPr lang="es-ES"/>
        </a:p>
      </dgm:t>
    </dgm:pt>
  </dgm:ptLst>
  <dgm:cxnLst>
    <dgm:cxn modelId="{359319B9-CAE6-412B-9F11-530104589470}" type="presOf" srcId="{A040C2FA-8973-4211-B063-490ACE467EB1}" destId="{03895E2D-A81F-44EB-9BA6-AC1651BA45EF}"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7BF9663C-C1AA-45BC-9C37-BDDB2317B237}" type="presOf" srcId="{DDA6EE28-6158-407F-91B6-B570C1783B2A}" destId="{844C1E61-6B33-4C76-993B-2CAEE32DB0E0}" srcOrd="0" destOrd="0" presId="urn:microsoft.com/office/officeart/2005/8/layout/vList2"/>
    <dgm:cxn modelId="{07AEA00A-EC02-4274-BFAF-0F746EF222FA}"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dgm:t>
        <a:bodyPr/>
        <a:lstStyle/>
        <a:p>
          <a:pPr algn="ctr" rtl="0"/>
          <a:r>
            <a:rPr lang="es-ES" sz="2800" b="1" dirty="0" smtClean="0">
              <a:latin typeface="Century Gothic" pitchFamily="34" charset="0"/>
            </a:rPr>
            <a:t>VENTAJAS DEL EMPLEO DE LAS PRUEBAS DINÁMICAS</a:t>
          </a:r>
          <a:endParaRPr lang="es-ES" sz="28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552" custLinFactNeighborY="-20">
        <dgm:presLayoutVars>
          <dgm:chMax val="0"/>
          <dgm:bulletEnabled val="1"/>
        </dgm:presLayoutVars>
      </dgm:prSet>
      <dgm:spPr/>
      <dgm:t>
        <a:bodyPr/>
        <a:lstStyle/>
        <a:p>
          <a:endParaRPr lang="es-ES"/>
        </a:p>
      </dgm:t>
    </dgm:pt>
  </dgm:ptLst>
  <dgm:cxnLst>
    <dgm:cxn modelId="{8977A653-7F82-431A-ADB6-0AE3CFE57A44}" type="presOf" srcId="{A040C2FA-8973-4211-B063-490ACE467EB1}" destId="{03895E2D-A81F-44EB-9BA6-AC1651BA45EF}"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88F42D82-5C99-4575-AD30-DBC0406F7AC3}" type="presOf" srcId="{DDA6EE28-6158-407F-91B6-B570C1783B2A}" destId="{844C1E61-6B33-4C76-993B-2CAEE32DB0E0}" srcOrd="0" destOrd="0" presId="urn:microsoft.com/office/officeart/2005/8/layout/vList2"/>
    <dgm:cxn modelId="{C0330642-9B0D-4B28-AE0A-23A896E586E7}"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dgm:t>
        <a:bodyPr/>
        <a:lstStyle/>
        <a:p>
          <a:pPr algn="ctr" rtl="0"/>
          <a:r>
            <a:rPr lang="es-EC" sz="2800" b="1" dirty="0" smtClean="0">
              <a:latin typeface="Century Gothic" pitchFamily="34" charset="0"/>
            </a:rPr>
            <a:t>AISLADORES SISMICOS UTILIZADOS EN LA CONSTRUCCIÓN DEL PUENTE BAHÍA SAN VICENTE</a:t>
          </a:r>
          <a:endParaRPr lang="es-ES" sz="28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1389" custLinFactNeighborY="-1192">
        <dgm:presLayoutVars>
          <dgm:chMax val="0"/>
          <dgm:bulletEnabled val="1"/>
        </dgm:presLayoutVars>
      </dgm:prSet>
      <dgm:spPr/>
      <dgm:t>
        <a:bodyPr/>
        <a:lstStyle/>
        <a:p>
          <a:endParaRPr lang="es-ES"/>
        </a:p>
      </dgm:t>
    </dgm:pt>
  </dgm:ptLst>
  <dgm:cxnLst>
    <dgm:cxn modelId="{8223B9F5-174F-46CD-8E64-A6B8F8745EDB}" type="presOf" srcId="{A040C2FA-8973-4211-B063-490ACE467EB1}" destId="{03895E2D-A81F-44EB-9BA6-AC1651BA45EF}"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5D798A30-C8A5-4EA5-B3F5-B9B3AF31E5BA}" type="presOf" srcId="{DDA6EE28-6158-407F-91B6-B570C1783B2A}" destId="{844C1E61-6B33-4C76-993B-2CAEE32DB0E0}" srcOrd="0" destOrd="0" presId="urn:microsoft.com/office/officeart/2005/8/layout/vList2"/>
    <dgm:cxn modelId="{35AA5331-96AD-4D58-9D97-74F22776B238}"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dgm:t>
        <a:bodyPr/>
        <a:lstStyle/>
        <a:p>
          <a:pPr algn="ctr" rtl="0"/>
          <a:r>
            <a:rPr lang="es-EC" sz="2800" b="1" dirty="0" smtClean="0">
              <a:latin typeface="Century Gothic" pitchFamily="34" charset="0"/>
            </a:rPr>
            <a:t>AISLADORES SISMICOS</a:t>
          </a:r>
          <a:endParaRPr lang="es-ES" sz="28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1389" custLinFactNeighborY="-1192">
        <dgm:presLayoutVars>
          <dgm:chMax val="0"/>
          <dgm:bulletEnabled val="1"/>
        </dgm:presLayoutVars>
      </dgm:prSet>
      <dgm:spPr/>
      <dgm:t>
        <a:bodyPr/>
        <a:lstStyle/>
        <a:p>
          <a:endParaRPr lang="es-ES"/>
        </a:p>
      </dgm:t>
    </dgm:pt>
  </dgm:ptLst>
  <dgm:cxnLst>
    <dgm:cxn modelId="{E87BB2F1-852F-4163-8CF7-23F653D830B9}" srcId="{A040C2FA-8973-4211-B063-490ACE467EB1}" destId="{DDA6EE28-6158-407F-91B6-B570C1783B2A}" srcOrd="0" destOrd="0" parTransId="{A6C6AE27-5FCF-415D-AD86-7189EFD1CAF6}" sibTransId="{CBB6A52E-2459-4A8E-B3CE-9A1B6BC9B2BB}"/>
    <dgm:cxn modelId="{9DBDBD85-8624-4294-BD93-F9DDB5D78FD8}" type="presOf" srcId="{DDA6EE28-6158-407F-91B6-B570C1783B2A}" destId="{844C1E61-6B33-4C76-993B-2CAEE32DB0E0}" srcOrd="0" destOrd="0" presId="urn:microsoft.com/office/officeart/2005/8/layout/vList2"/>
    <dgm:cxn modelId="{3539F180-D3F6-41D1-871B-35EB1D66A93C}" type="presOf" srcId="{A040C2FA-8973-4211-B063-490ACE467EB1}" destId="{03895E2D-A81F-44EB-9BA6-AC1651BA45EF}" srcOrd="0" destOrd="0" presId="urn:microsoft.com/office/officeart/2005/8/layout/vList2"/>
    <dgm:cxn modelId="{FCC6F1A5-7BBB-41F3-91C9-214BDBA8FDF0}"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dgm:t>
        <a:bodyPr/>
        <a:lstStyle/>
        <a:p>
          <a:pPr algn="ctr" rtl="0"/>
          <a:r>
            <a:rPr lang="es-ES" sz="2400" dirty="0" smtClean="0">
              <a:latin typeface="+mj-lt"/>
            </a:rPr>
            <a:t>Izado y asentamiento de </a:t>
          </a:r>
        </a:p>
        <a:p>
          <a:pPr algn="ctr"/>
          <a:r>
            <a:rPr lang="es-ES" sz="2400" dirty="0" smtClean="0">
              <a:latin typeface="+mj-lt"/>
            </a:rPr>
            <a:t>viga sobre los aisladores  sísmicos</a:t>
          </a:r>
          <a:endParaRPr lang="es-ES" sz="24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1389" custLinFactNeighborY="-1192">
        <dgm:presLayoutVars>
          <dgm:chMax val="0"/>
          <dgm:bulletEnabled val="1"/>
        </dgm:presLayoutVars>
      </dgm:prSet>
      <dgm:spPr/>
      <dgm:t>
        <a:bodyPr/>
        <a:lstStyle/>
        <a:p>
          <a:endParaRPr lang="es-ES"/>
        </a:p>
      </dgm:t>
    </dgm:pt>
  </dgm:ptLst>
  <dgm:cxnLst>
    <dgm:cxn modelId="{6212AB55-65E5-49D8-A36F-808C32E2EE17}" type="presOf" srcId="{A040C2FA-8973-4211-B063-490ACE467EB1}" destId="{03895E2D-A81F-44EB-9BA6-AC1651BA45EF}" srcOrd="0" destOrd="0" presId="urn:microsoft.com/office/officeart/2005/8/layout/vList2"/>
    <dgm:cxn modelId="{959AE435-1E6D-4D84-9FBC-B3B40ED5070A}" type="presOf" srcId="{DDA6EE28-6158-407F-91B6-B570C1783B2A}" destId="{844C1E61-6B33-4C76-993B-2CAEE32DB0E0}"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2C0B346E-93E0-46D0-978B-3F71745B1CB3}"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dgm:t>
        <a:bodyPr/>
        <a:lstStyle/>
        <a:p>
          <a:pPr algn="ctr" rtl="0"/>
          <a:r>
            <a:rPr lang="es-ES" sz="2800" b="1" dirty="0" smtClean="0">
              <a:latin typeface="Century Gothic" pitchFamily="34" charset="0"/>
            </a:rPr>
            <a:t>VENTAJAS DEL EMPLEO DE AISLADORES SÍSMICOS</a:t>
          </a:r>
          <a:endParaRPr lang="es-ES" sz="28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552" custLinFactNeighborY="-20">
        <dgm:presLayoutVars>
          <dgm:chMax val="0"/>
          <dgm:bulletEnabled val="1"/>
        </dgm:presLayoutVars>
      </dgm:prSet>
      <dgm:spPr/>
      <dgm:t>
        <a:bodyPr/>
        <a:lstStyle/>
        <a:p>
          <a:endParaRPr lang="es-ES"/>
        </a:p>
      </dgm:t>
    </dgm:pt>
  </dgm:ptLst>
  <dgm:cxnLst>
    <dgm:cxn modelId="{5C57F722-370B-429B-A4F2-84BD947EBF98}" type="presOf" srcId="{A040C2FA-8973-4211-B063-490ACE467EB1}" destId="{03895E2D-A81F-44EB-9BA6-AC1651BA45EF}" srcOrd="0" destOrd="0" presId="urn:microsoft.com/office/officeart/2005/8/layout/vList2"/>
    <dgm:cxn modelId="{1D569326-D41B-4335-B5FA-834334C3EA30}" type="presOf" srcId="{DDA6EE28-6158-407F-91B6-B570C1783B2A}" destId="{844C1E61-6B33-4C76-993B-2CAEE32DB0E0}"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033B5C8C-94AC-47DB-9F11-B5448742EB12}"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a:solidFill>
          <a:schemeClr val="accent3">
            <a:lumMod val="75000"/>
          </a:schemeClr>
        </a:solidFill>
      </dgm:spPr>
      <dgm:t>
        <a:bodyPr/>
        <a:lstStyle/>
        <a:p>
          <a:pPr algn="ctr" rtl="0"/>
          <a:r>
            <a:rPr lang="es-EC" sz="1000" b="1" dirty="0" smtClean="0">
              <a:latin typeface="Century Gothic" pitchFamily="34" charset="0"/>
            </a:rPr>
            <a:t>Alto riesgo sísmico, inversión</a:t>
          </a:r>
          <a:endParaRPr lang="es-ES" sz="10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4316" custLinFactNeighborY="-25903">
        <dgm:presLayoutVars>
          <dgm:chMax val="0"/>
          <dgm:bulletEnabled val="1"/>
        </dgm:presLayoutVars>
      </dgm:prSet>
      <dgm:spPr/>
      <dgm:t>
        <a:bodyPr/>
        <a:lstStyle/>
        <a:p>
          <a:endParaRPr lang="es-ES"/>
        </a:p>
      </dgm:t>
    </dgm:pt>
  </dgm:ptLst>
  <dgm:cxnLst>
    <dgm:cxn modelId="{B03569FA-F741-41A4-9297-BBECB1C6646C}" type="presOf" srcId="{A040C2FA-8973-4211-B063-490ACE467EB1}" destId="{03895E2D-A81F-44EB-9BA6-AC1651BA45EF}"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C778BDCC-BF16-4628-B347-5EEAF0211433}" type="presOf" srcId="{DDA6EE28-6158-407F-91B6-B570C1783B2A}" destId="{844C1E61-6B33-4C76-993B-2CAEE32DB0E0}" srcOrd="0" destOrd="0" presId="urn:microsoft.com/office/officeart/2005/8/layout/vList2"/>
    <dgm:cxn modelId="{F97C2BF5-47C0-4103-9E89-D5E8528BCBE1}"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292100" dir="2100000" algn="tl" rotWithShape="0">
        <a:prstClr val="black">
          <a:alpha val="4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a:solidFill>
          <a:schemeClr val="accent3">
            <a:lumMod val="75000"/>
          </a:schemeClr>
        </a:solidFill>
      </dgm:spPr>
      <dgm:t>
        <a:bodyPr/>
        <a:lstStyle/>
        <a:p>
          <a:pPr algn="ctr" rtl="0"/>
          <a:r>
            <a:rPr lang="es-EC" sz="1000" b="1" dirty="0" smtClean="0">
              <a:latin typeface="Century Gothic" pitchFamily="34" charset="0"/>
            </a:rPr>
            <a:t>ILUMINACIONVEHICULAR</a:t>
          </a:r>
          <a:endParaRPr lang="es-ES" sz="10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380" custLinFactNeighborY="209">
        <dgm:presLayoutVars>
          <dgm:chMax val="0"/>
          <dgm:bulletEnabled val="1"/>
        </dgm:presLayoutVars>
      </dgm:prSet>
      <dgm:spPr/>
      <dgm:t>
        <a:bodyPr/>
        <a:lstStyle/>
        <a:p>
          <a:endParaRPr lang="es-ES"/>
        </a:p>
      </dgm:t>
    </dgm:pt>
  </dgm:ptLst>
  <dgm:cxnLst>
    <dgm:cxn modelId="{CF3C8C0A-6609-40EF-8E8F-7351AC1C07C0}" type="presOf" srcId="{DDA6EE28-6158-407F-91B6-B570C1783B2A}" destId="{844C1E61-6B33-4C76-993B-2CAEE32DB0E0}" srcOrd="0" destOrd="0" presId="urn:microsoft.com/office/officeart/2005/8/layout/vList2"/>
    <dgm:cxn modelId="{6F23581C-23E1-4503-8BF1-85A9D392FC17}" type="presOf" srcId="{A040C2FA-8973-4211-B063-490ACE467EB1}" destId="{03895E2D-A81F-44EB-9BA6-AC1651BA45EF}"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02B2474E-B484-46AA-95BB-97913115B9E4}"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292100" dir="2100000" algn="tl" rotWithShape="0">
        <a:prstClr val="black">
          <a:alpha val="4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DDA6EE28-6158-407F-91B6-B570C1783B2A}">
      <dgm:prSet custT="1"/>
      <dgm:spPr>
        <a:solidFill>
          <a:srgbClr val="DBB199"/>
        </a:solidFill>
      </dgm:spPr>
      <dgm:t>
        <a:bodyPr/>
        <a:lstStyle/>
        <a:p>
          <a:pPr algn="ctr" rtl="0"/>
          <a:r>
            <a:rPr lang="es-EC" sz="2000" b="1" dirty="0" smtClean="0">
              <a:solidFill>
                <a:srgbClr val="816137"/>
              </a:solidFill>
              <a:latin typeface="Century Gothic" pitchFamily="34" charset="0"/>
            </a:rPr>
            <a:t>ORGANIGRAMA G.T.M</a:t>
          </a:r>
          <a:endParaRPr lang="es-ES" sz="2000" b="1" dirty="0">
            <a:solidFill>
              <a:srgbClr val="816137"/>
            </a:solidFill>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dgm:presLayoutVars>
          <dgm:chMax val="0"/>
          <dgm:bulletEnabled val="1"/>
        </dgm:presLayoutVars>
      </dgm:prSet>
      <dgm:spPr/>
      <dgm:t>
        <a:bodyPr/>
        <a:lstStyle/>
        <a:p>
          <a:endParaRPr lang="es-ES"/>
        </a:p>
      </dgm:t>
    </dgm:pt>
  </dgm:ptLst>
  <dgm:cxnLst>
    <dgm:cxn modelId="{E87BB2F1-852F-4163-8CF7-23F653D830B9}" srcId="{A040C2FA-8973-4211-B063-490ACE467EB1}" destId="{DDA6EE28-6158-407F-91B6-B570C1783B2A}" srcOrd="0" destOrd="0" parTransId="{A6C6AE27-5FCF-415D-AD86-7189EFD1CAF6}" sibTransId="{CBB6A52E-2459-4A8E-B3CE-9A1B6BC9B2BB}"/>
    <dgm:cxn modelId="{02991335-FA72-431C-BE4E-F45CA70C0204}" type="presOf" srcId="{DDA6EE28-6158-407F-91B6-B570C1783B2A}" destId="{844C1E61-6B33-4C76-993B-2CAEE32DB0E0}" srcOrd="0" destOrd="0" presId="urn:microsoft.com/office/officeart/2005/8/layout/vList2"/>
    <dgm:cxn modelId="{F18480B0-D1C7-4A27-B8DC-438FD89E7665}" type="presOf" srcId="{A040C2FA-8973-4211-B063-490ACE467EB1}" destId="{03895E2D-A81F-44EB-9BA6-AC1651BA45EF}" srcOrd="0" destOrd="0" presId="urn:microsoft.com/office/officeart/2005/8/layout/vList2"/>
    <dgm:cxn modelId="{70B4F580-954E-4CFF-B45B-5AA5E24B6D61}" type="presParOf" srcId="{03895E2D-A81F-44EB-9BA6-AC1651BA45EF}" destId="{844C1E61-6B33-4C76-993B-2CAEE32DB0E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tyle>
          <a:lnRef idx="0">
            <a:schemeClr val="accent3"/>
          </a:lnRef>
          <a:fillRef idx="3">
            <a:schemeClr val="accent3"/>
          </a:fillRef>
          <a:effectRef idx="3">
            <a:schemeClr val="accent3"/>
          </a:effectRef>
          <a:fontRef idx="minor">
            <a:schemeClr val="lt1"/>
          </a:fontRef>
        </dgm:style>
      </dgm:prSet>
      <dgm:spPr/>
      <dgm:t>
        <a:bodyPr/>
        <a:lstStyle/>
        <a:p>
          <a:pPr algn="ctr" rtl="0"/>
          <a:r>
            <a:rPr lang="es-EC" sz="1500" b="1" dirty="0" smtClean="0">
              <a:latin typeface="Century Gothic" pitchFamily="34" charset="0"/>
            </a:rPr>
            <a:t>SECCION TRANSVERSAL TIPO (OTROS PUENTES)</a:t>
          </a:r>
          <a:endParaRPr lang="es-ES" sz="15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Y="7050">
        <dgm:presLayoutVars>
          <dgm:chMax val="0"/>
          <dgm:bulletEnabled val="1"/>
        </dgm:presLayoutVars>
      </dgm:prSet>
      <dgm:spPr/>
      <dgm:t>
        <a:bodyPr/>
        <a:lstStyle/>
        <a:p>
          <a:endParaRPr lang="es-ES"/>
        </a:p>
      </dgm:t>
    </dgm:pt>
  </dgm:ptLst>
  <dgm:cxnLst>
    <dgm:cxn modelId="{E87BB2F1-852F-4163-8CF7-23F653D830B9}" srcId="{A040C2FA-8973-4211-B063-490ACE467EB1}" destId="{DDA6EE28-6158-407F-91B6-B570C1783B2A}" srcOrd="0" destOrd="0" parTransId="{A6C6AE27-5FCF-415D-AD86-7189EFD1CAF6}" sibTransId="{CBB6A52E-2459-4A8E-B3CE-9A1B6BC9B2BB}"/>
    <dgm:cxn modelId="{A788F81F-729A-4F5D-B9A4-4D5F568C181B}" type="presOf" srcId="{DDA6EE28-6158-407F-91B6-B570C1783B2A}" destId="{844C1E61-6B33-4C76-993B-2CAEE32DB0E0}" srcOrd="0" destOrd="0" presId="urn:microsoft.com/office/officeart/2005/8/layout/vList2"/>
    <dgm:cxn modelId="{86AD5322-C3DB-44A9-BFB2-E259EDFDC9B3}" type="presOf" srcId="{A040C2FA-8973-4211-B063-490ACE467EB1}" destId="{03895E2D-A81F-44EB-9BA6-AC1651BA45EF}" srcOrd="0" destOrd="0" presId="urn:microsoft.com/office/officeart/2005/8/layout/vList2"/>
    <dgm:cxn modelId="{F5171C75-4978-409F-84A2-3489564D6164}"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292100" dir="2100000" algn="tl" rotWithShape="0">
        <a:prstClr val="black">
          <a:alpha val="4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s-ES"/>
        </a:p>
      </dgm:t>
    </dgm:pt>
    <dgm:pt modelId="{DDA6EE28-6158-407F-91B6-B570C1783B2A}">
      <dgm:prSet custT="1"/>
      <dgm:spPr>
        <a:solidFill>
          <a:srgbClr val="92D050"/>
        </a:solidFill>
        <a:ln>
          <a:solidFill>
            <a:srgbClr val="92D050"/>
          </a:solidFill>
        </a:ln>
      </dgm:spPr>
      <dgm:t>
        <a:bodyPr/>
        <a:lstStyle/>
        <a:p>
          <a:pPr algn="ctr" rtl="0"/>
          <a:r>
            <a:rPr lang="es-ES" sz="2000" b="1" dirty="0" smtClean="0">
              <a:latin typeface="Century Gothic" pitchFamily="34" charset="0"/>
            </a:rPr>
            <a:t>PILOTAJE (PROCESO FLEXIBLE CLAVE TOPOGRAFÍA)</a:t>
          </a:r>
          <a:endParaRPr lang="es-ES" sz="2000" b="1" dirty="0">
            <a:latin typeface="Century Gothic" pitchFamily="34" charset="0"/>
          </a:endParaRPr>
        </a:p>
      </dgm:t>
    </dgm:pt>
    <dgm:pt modelId="{A6C6AE27-5FCF-415D-AD86-7189EFD1CAF6}" type="parTrans" cxnId="{E87BB2F1-852F-4163-8CF7-23F653D830B9}">
      <dgm:prSet/>
      <dgm:spPr/>
      <dgm:t>
        <a:bodyPr/>
        <a:lstStyle/>
        <a:p>
          <a:endParaRPr lang="es-ES" sz="1600"/>
        </a:p>
      </dgm:t>
    </dgm:pt>
    <dgm:pt modelId="{CBB6A52E-2459-4A8E-B3CE-9A1B6BC9B2BB}" type="sibTrans" cxnId="{E87BB2F1-852F-4163-8CF7-23F653D830B9}">
      <dgm:prSet/>
      <dgm:spPr/>
      <dgm:t>
        <a:bodyPr/>
        <a:lstStyle/>
        <a:p>
          <a:endParaRPr lang="es-ES" sz="1600"/>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6505" custLinFactNeighborY="447">
        <dgm:presLayoutVars>
          <dgm:chMax val="0"/>
          <dgm:bulletEnabled val="1"/>
        </dgm:presLayoutVars>
      </dgm:prSet>
      <dgm:spPr/>
      <dgm:t>
        <a:bodyPr/>
        <a:lstStyle/>
        <a:p>
          <a:endParaRPr lang="es-ES"/>
        </a:p>
      </dgm:t>
    </dgm:pt>
  </dgm:ptLst>
  <dgm:cxnLst>
    <dgm:cxn modelId="{2CE01A45-A4BC-477A-8489-CCD17B41348A}" type="presOf" srcId="{DDA6EE28-6158-407F-91B6-B570C1783B2A}" destId="{844C1E61-6B33-4C76-993B-2CAEE32DB0E0}"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E91510F6-D888-4419-839A-AEE9844E72DA}" type="presOf" srcId="{A040C2FA-8973-4211-B063-490ACE467EB1}" destId="{03895E2D-A81F-44EB-9BA6-AC1651BA45EF}" srcOrd="0" destOrd="0" presId="urn:microsoft.com/office/officeart/2005/8/layout/vList2"/>
    <dgm:cxn modelId="{BDBDBABF-8CA1-4CB8-8D11-F6BC54E79305}"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292100" dir="21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s-ES"/>
        </a:p>
      </dgm:t>
    </dgm:pt>
    <dgm:pt modelId="{DDA6EE28-6158-407F-91B6-B570C1783B2A}">
      <dgm:prSet custT="1"/>
      <dgm:spPr>
        <a:solidFill>
          <a:srgbClr val="92D050"/>
        </a:solidFill>
      </dgm:spPr>
      <dgm:t>
        <a:bodyPr/>
        <a:lstStyle/>
        <a:p>
          <a:pPr algn="ctr" rtl="0"/>
          <a:r>
            <a:rPr lang="es-ES" sz="3600" b="1" dirty="0" smtClean="0">
              <a:latin typeface="Century Gothic" pitchFamily="34" charset="0"/>
            </a:rPr>
            <a:t>PILOTAJE</a:t>
          </a:r>
          <a:endParaRPr lang="es-ES" sz="36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18464" custLinFactNeighborY="-4">
        <dgm:presLayoutVars>
          <dgm:chMax val="0"/>
          <dgm:bulletEnabled val="1"/>
        </dgm:presLayoutVars>
      </dgm:prSet>
      <dgm:spPr/>
      <dgm:t>
        <a:bodyPr/>
        <a:lstStyle/>
        <a:p>
          <a:endParaRPr lang="es-ES"/>
        </a:p>
      </dgm:t>
    </dgm:pt>
  </dgm:ptLst>
  <dgm:cxnLst>
    <dgm:cxn modelId="{FFEDB273-AB34-4C32-BBA3-BD179282A6AD}" type="presOf" srcId="{DDA6EE28-6158-407F-91B6-B570C1783B2A}" destId="{844C1E61-6B33-4C76-993B-2CAEE32DB0E0}"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51FDB5D3-314F-4117-A965-94C43C9C53E0}" type="presOf" srcId="{A040C2FA-8973-4211-B063-490ACE467EB1}" destId="{03895E2D-A81F-44EB-9BA6-AC1651BA45EF}" srcOrd="0" destOrd="0" presId="urn:microsoft.com/office/officeart/2005/8/layout/vList2"/>
    <dgm:cxn modelId="{7F49DC7A-EF50-4225-8E2A-6F971CA08E4D}" type="presParOf" srcId="{03895E2D-A81F-44EB-9BA6-AC1651BA45EF}" destId="{844C1E61-6B33-4C76-993B-2CAEE32DB0E0}"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s-ES"/>
        </a:p>
      </dgm:t>
    </dgm:pt>
    <dgm:pt modelId="{DDA6EE28-6158-407F-91B6-B570C1783B2A}">
      <dgm:prSet custT="1"/>
      <dgm:spPr>
        <a:solidFill>
          <a:srgbClr val="92D050"/>
        </a:solidFill>
        <a:ln>
          <a:solidFill>
            <a:srgbClr val="92D050"/>
          </a:solidFill>
        </a:ln>
      </dgm:spPr>
      <dgm:t>
        <a:bodyPr/>
        <a:lstStyle/>
        <a:p>
          <a:pPr algn="ctr" rtl="0"/>
          <a:r>
            <a:rPr lang="es-ES" sz="3600" b="1" dirty="0" smtClean="0">
              <a:latin typeface="Century Gothic" pitchFamily="34" charset="0"/>
            </a:rPr>
            <a:t>PILOTAJE</a:t>
          </a:r>
          <a:endParaRPr lang="es-ES" sz="36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18464" custLinFactNeighborY="-4">
        <dgm:presLayoutVars>
          <dgm:chMax val="0"/>
          <dgm:bulletEnabled val="1"/>
        </dgm:presLayoutVars>
      </dgm:prSet>
      <dgm:spPr/>
      <dgm:t>
        <a:bodyPr/>
        <a:lstStyle/>
        <a:p>
          <a:endParaRPr lang="es-ES"/>
        </a:p>
      </dgm:t>
    </dgm:pt>
  </dgm:ptLst>
  <dgm:cxnLst>
    <dgm:cxn modelId="{A7658654-88FD-4567-86E3-A85EA54EA543}" type="presOf" srcId="{A040C2FA-8973-4211-B063-490ACE467EB1}" destId="{03895E2D-A81F-44EB-9BA6-AC1651BA45EF}"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BEA91DC1-24E2-4552-82DC-E0B60B87A74D}" type="presOf" srcId="{DDA6EE28-6158-407F-91B6-B570C1783B2A}" destId="{844C1E61-6B33-4C76-993B-2CAEE32DB0E0}" srcOrd="0" destOrd="0" presId="urn:microsoft.com/office/officeart/2005/8/layout/vList2"/>
    <dgm:cxn modelId="{8A5036F9-EF97-4C70-8B08-0898B9148866}" type="presParOf" srcId="{03895E2D-A81F-44EB-9BA6-AC1651BA45EF}" destId="{844C1E61-6B33-4C76-993B-2CAEE32DB0E0}"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s-ES"/>
        </a:p>
      </dgm:t>
    </dgm:pt>
    <dgm:pt modelId="{DDA6EE28-6158-407F-91B6-B570C1783B2A}">
      <dgm:prSet custT="1"/>
      <dgm:spPr>
        <a:solidFill>
          <a:srgbClr val="92D050"/>
        </a:solidFill>
        <a:ln>
          <a:solidFill>
            <a:srgbClr val="92D050"/>
          </a:solidFill>
        </a:ln>
      </dgm:spPr>
      <dgm:t>
        <a:bodyPr/>
        <a:lstStyle/>
        <a:p>
          <a:pPr algn="ctr" rtl="0"/>
          <a:r>
            <a:rPr lang="es-ES" sz="1800" b="1" dirty="0" smtClean="0">
              <a:latin typeface="Century Gothic" pitchFamily="34" charset="0"/>
            </a:rPr>
            <a:t>COMPROBACIÓN DEL PILOTAJE</a:t>
          </a:r>
        </a:p>
        <a:p>
          <a:pPr algn="ctr" rtl="0"/>
          <a:r>
            <a:rPr lang="es-ES" sz="1800" b="1" dirty="0" smtClean="0">
              <a:latin typeface="Century Gothic" pitchFamily="34" charset="0"/>
            </a:rPr>
            <a:t>PRUEBAS PDA (APLICACIÓN MECATRÓNICA EN MEGAOBRAS)</a:t>
          </a:r>
          <a:endParaRPr lang="es-ES" sz="18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Y="-7699">
        <dgm:presLayoutVars>
          <dgm:chMax val="0"/>
          <dgm:bulletEnabled val="1"/>
        </dgm:presLayoutVars>
      </dgm:prSet>
      <dgm:spPr/>
      <dgm:t>
        <a:bodyPr/>
        <a:lstStyle/>
        <a:p>
          <a:endParaRPr lang="es-ES"/>
        </a:p>
      </dgm:t>
    </dgm:pt>
  </dgm:ptLst>
  <dgm:cxnLst>
    <dgm:cxn modelId="{C199D07D-D486-4982-9146-ADF3F72B1CCC}" type="presOf" srcId="{A040C2FA-8973-4211-B063-490ACE467EB1}" destId="{03895E2D-A81F-44EB-9BA6-AC1651BA45EF}"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A0A0D128-891F-41AD-BD87-D619DA37BA52}" type="presOf" srcId="{DDA6EE28-6158-407F-91B6-B570C1783B2A}" destId="{844C1E61-6B33-4C76-993B-2CAEE32DB0E0}" srcOrd="0" destOrd="0" presId="urn:microsoft.com/office/officeart/2005/8/layout/vList2"/>
    <dgm:cxn modelId="{372A8113-54EF-4C23-A7D2-36FF4C588221}" type="presParOf" srcId="{03895E2D-A81F-44EB-9BA6-AC1651BA45EF}" destId="{844C1E61-6B33-4C76-993B-2CAEE32DB0E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DDA6EE28-6158-407F-91B6-B570C1783B2A}">
      <dgm:prSet custT="1"/>
      <dgm:spPr>
        <a:solidFill>
          <a:srgbClr val="92D050"/>
        </a:solidFill>
        <a:ln>
          <a:solidFill>
            <a:srgbClr val="92D050"/>
          </a:solidFill>
        </a:ln>
      </dgm:spPr>
      <dgm:t>
        <a:bodyPr/>
        <a:lstStyle/>
        <a:p>
          <a:pPr algn="ctr" rtl="0"/>
          <a:r>
            <a:rPr lang="es-EC" sz="2000" b="1" dirty="0" smtClean="0">
              <a:latin typeface="Century Gothic" pitchFamily="34" charset="0"/>
            </a:rPr>
            <a:t>RENDIMIENTO ALCANZADO DURANTE EL HINCADO DE PILOTES</a:t>
          </a:r>
          <a:endParaRPr lang="es-ES" sz="20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ScaleY="177266" custLinFactNeighborX="8737" custLinFactNeighborY="3353">
        <dgm:presLayoutVars>
          <dgm:chMax val="0"/>
          <dgm:bulletEnabled val="1"/>
        </dgm:presLayoutVars>
      </dgm:prSet>
      <dgm:spPr/>
      <dgm:t>
        <a:bodyPr/>
        <a:lstStyle/>
        <a:p>
          <a:endParaRPr lang="es-ES"/>
        </a:p>
      </dgm:t>
    </dgm:pt>
  </dgm:ptLst>
  <dgm:cxnLst>
    <dgm:cxn modelId="{5B12A8E0-537D-4618-81F1-932AA7165233}" type="presOf" srcId="{DDA6EE28-6158-407F-91B6-B570C1783B2A}" destId="{844C1E61-6B33-4C76-993B-2CAEE32DB0E0}"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FAB78383-842E-4327-8DB3-1BF8296D707C}" type="presOf" srcId="{A040C2FA-8973-4211-B063-490ACE467EB1}" destId="{03895E2D-A81F-44EB-9BA6-AC1651BA45EF}" srcOrd="0" destOrd="0" presId="urn:microsoft.com/office/officeart/2005/8/layout/vList2"/>
    <dgm:cxn modelId="{7EDBEB1F-4104-4B78-B96A-12DC4F458629}"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40C2FA-8973-4211-B063-490ACE467EB1}"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s-ES"/>
        </a:p>
      </dgm:t>
    </dgm:pt>
    <dgm:pt modelId="{DDA6EE28-6158-407F-91B6-B570C1783B2A}">
      <dgm:prSet custT="1"/>
      <dgm:spPr/>
      <dgm:t>
        <a:bodyPr/>
        <a:lstStyle/>
        <a:p>
          <a:pPr algn="ctr" rtl="0"/>
          <a:r>
            <a:rPr lang="es-EC" sz="2800" b="1" dirty="0" smtClean="0">
              <a:latin typeface="Century Gothic" pitchFamily="34" charset="0"/>
            </a:rPr>
            <a:t>PRUEBAS DINAMICAS EN PILOTES FRICCIONALES</a:t>
          </a:r>
          <a:endParaRPr lang="es-ES" sz="2800" b="1" dirty="0">
            <a:latin typeface="Century Gothic" pitchFamily="34" charset="0"/>
          </a:endParaRPr>
        </a:p>
      </dgm:t>
    </dgm:pt>
    <dgm:pt modelId="{A6C6AE27-5FCF-415D-AD86-7189EFD1CAF6}" type="parTrans" cxnId="{E87BB2F1-852F-4163-8CF7-23F653D830B9}">
      <dgm:prSet/>
      <dgm:spPr/>
      <dgm:t>
        <a:bodyPr/>
        <a:lstStyle/>
        <a:p>
          <a:endParaRPr lang="es-ES"/>
        </a:p>
      </dgm:t>
    </dgm:pt>
    <dgm:pt modelId="{CBB6A52E-2459-4A8E-B3CE-9A1B6BC9B2BB}" type="sibTrans" cxnId="{E87BB2F1-852F-4163-8CF7-23F653D830B9}">
      <dgm:prSet/>
      <dgm:spPr/>
      <dgm:t>
        <a:bodyPr/>
        <a:lstStyle/>
        <a:p>
          <a:endParaRPr lang="es-ES"/>
        </a:p>
      </dgm:t>
    </dgm:pt>
    <dgm:pt modelId="{03895E2D-A81F-44EB-9BA6-AC1651BA45EF}" type="pres">
      <dgm:prSet presAssocID="{A040C2FA-8973-4211-B063-490ACE467EB1}" presName="linear" presStyleCnt="0">
        <dgm:presLayoutVars>
          <dgm:animLvl val="lvl"/>
          <dgm:resizeHandles val="exact"/>
        </dgm:presLayoutVars>
      </dgm:prSet>
      <dgm:spPr/>
      <dgm:t>
        <a:bodyPr/>
        <a:lstStyle/>
        <a:p>
          <a:endParaRPr lang="es-ES"/>
        </a:p>
      </dgm:t>
    </dgm:pt>
    <dgm:pt modelId="{844C1E61-6B33-4C76-993B-2CAEE32DB0E0}" type="pres">
      <dgm:prSet presAssocID="{DDA6EE28-6158-407F-91B6-B570C1783B2A}" presName="parentText" presStyleLbl="node1" presStyleIdx="0" presStyleCnt="1" custLinFactNeighborX="990" custLinFactNeighborY="-57038">
        <dgm:presLayoutVars>
          <dgm:chMax val="0"/>
          <dgm:bulletEnabled val="1"/>
        </dgm:presLayoutVars>
      </dgm:prSet>
      <dgm:spPr/>
      <dgm:t>
        <a:bodyPr/>
        <a:lstStyle/>
        <a:p>
          <a:endParaRPr lang="es-ES"/>
        </a:p>
      </dgm:t>
    </dgm:pt>
  </dgm:ptLst>
  <dgm:cxnLst>
    <dgm:cxn modelId="{D20232D2-61B9-4BD9-8BD2-CC3E2DFFCE09}" type="presOf" srcId="{DDA6EE28-6158-407F-91B6-B570C1783B2A}" destId="{844C1E61-6B33-4C76-993B-2CAEE32DB0E0}" srcOrd="0" destOrd="0" presId="urn:microsoft.com/office/officeart/2005/8/layout/vList2"/>
    <dgm:cxn modelId="{E87BB2F1-852F-4163-8CF7-23F653D830B9}" srcId="{A040C2FA-8973-4211-B063-490ACE467EB1}" destId="{DDA6EE28-6158-407F-91B6-B570C1783B2A}" srcOrd="0" destOrd="0" parTransId="{A6C6AE27-5FCF-415D-AD86-7189EFD1CAF6}" sibTransId="{CBB6A52E-2459-4A8E-B3CE-9A1B6BC9B2BB}"/>
    <dgm:cxn modelId="{73B42F9B-BD30-4EEC-951E-1D8353583E97}" type="presOf" srcId="{A040C2FA-8973-4211-B063-490ACE467EB1}" destId="{03895E2D-A81F-44EB-9BA6-AC1651BA45EF}" srcOrd="0" destOrd="0" presId="urn:microsoft.com/office/officeart/2005/8/layout/vList2"/>
    <dgm:cxn modelId="{23DFCBFB-8201-4722-8750-E12A63F50559}" type="presParOf" srcId="{03895E2D-A81F-44EB-9BA6-AC1651BA45EF}" destId="{844C1E61-6B33-4C76-993B-2CAEE32DB0E0}" srcOrd="0" destOrd="0" presId="urn:microsoft.com/office/officeart/2005/8/layout/vList2"/>
  </dgm:cxnLst>
  <dgm:bg>
    <a:solidFill>
      <a:schemeClr val="accent3">
        <a:lumMod val="75000"/>
      </a:schemeClr>
    </a:solidFill>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1486"/>
          <a:ext cx="3429024" cy="355680"/>
        </a:xfrm>
        <a:prstGeom prst="roundRect">
          <a:avLst/>
        </a:prstGeom>
        <a:solidFill>
          <a:schemeClr val="accent3">
            <a:lumMod val="75000"/>
          </a:schemeClr>
        </a:solid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s-EC" sz="1000" b="1" kern="1200" dirty="0" smtClean="0">
              <a:latin typeface="Century Gothic" pitchFamily="34" charset="0"/>
            </a:rPr>
            <a:t>Puente Bahía San Vicente </a:t>
          </a:r>
          <a:endParaRPr lang="es-ES" sz="1000" b="1" kern="1200" dirty="0">
            <a:latin typeface="Century Gothic" pitchFamily="34" charset="0"/>
          </a:endParaRPr>
        </a:p>
      </dsp:txBody>
      <dsp:txXfrm>
        <a:off x="17363" y="18849"/>
        <a:ext cx="3394298" cy="3209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0"/>
          <a:ext cx="7488832" cy="785499"/>
        </a:xfrm>
        <a:prstGeom prst="roundRect">
          <a:avLst/>
        </a:prstGeom>
        <a:blipFill rotWithShape="0">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C" sz="2800" b="1" kern="1200" dirty="0" smtClean="0">
              <a:latin typeface="Century Gothic" pitchFamily="34" charset="0"/>
            </a:rPr>
            <a:t>PRUEBAS DINAMICAS EN PILOTES FRICCIONALES</a:t>
          </a:r>
          <a:endParaRPr lang="es-ES" sz="2800" b="1" kern="1200" dirty="0">
            <a:latin typeface="Century Gothic" pitchFamily="34" charset="0"/>
          </a:endParaRPr>
        </a:p>
      </dsp:txBody>
      <dsp:txXfrm>
        <a:off x="38345" y="38345"/>
        <a:ext cx="7412142" cy="7088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0"/>
          <a:ext cx="7848872" cy="926046"/>
        </a:xfrm>
        <a:prstGeom prst="roundRect">
          <a:avLst/>
        </a:prstGeom>
        <a:blipFill rotWithShape="0">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C" sz="2400" b="1" kern="1200" dirty="0" smtClean="0">
              <a:latin typeface="Century Gothic" pitchFamily="34" charset="0"/>
            </a:rPr>
            <a:t>RENDIMIENTO DE LA HINCA DE PILOTES EN EL TRAMO CENTRAL</a:t>
          </a:r>
          <a:endParaRPr lang="es-ES" sz="2400" b="1" kern="1200" dirty="0">
            <a:latin typeface="Century Gothic" pitchFamily="34" charset="0"/>
          </a:endParaRPr>
        </a:p>
      </dsp:txBody>
      <dsp:txXfrm>
        <a:off x="45206" y="45206"/>
        <a:ext cx="7758460" cy="8356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0"/>
          <a:ext cx="5528655" cy="767520"/>
        </a:xfrm>
        <a:prstGeom prst="roundRect">
          <a:avLst/>
        </a:prstGeom>
        <a:blipFill rotWithShape="0">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C" sz="2800" b="1" kern="1200" dirty="0" smtClean="0">
              <a:latin typeface="Century Gothic" pitchFamily="34" charset="0"/>
            </a:rPr>
            <a:t>RESULTADOS  OBTENIDOS</a:t>
          </a:r>
          <a:endParaRPr lang="es-ES" sz="2800" b="1" kern="1200" dirty="0">
            <a:latin typeface="Century Gothic" pitchFamily="34" charset="0"/>
          </a:endParaRPr>
        </a:p>
      </dsp:txBody>
      <dsp:txXfrm>
        <a:off x="37467" y="37467"/>
        <a:ext cx="5453721" cy="6925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70"/>
          <a:ext cx="7886110" cy="785362"/>
        </a:xfrm>
        <a:prstGeom prst="roundRect">
          <a:avLst/>
        </a:prstGeom>
        <a:blipFill rotWithShape="0">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S" sz="2800" b="1" kern="1200" dirty="0" smtClean="0">
              <a:latin typeface="Century Gothic" pitchFamily="34" charset="0"/>
            </a:rPr>
            <a:t>VENTAJAS DEL EMPLEO DE LAS PRUEBAS DINÁMICAS</a:t>
          </a:r>
          <a:endParaRPr lang="es-ES" sz="2800" b="1" kern="1200" dirty="0">
            <a:latin typeface="Century Gothic" pitchFamily="34" charset="0"/>
          </a:endParaRPr>
        </a:p>
      </dsp:txBody>
      <dsp:txXfrm>
        <a:off x="38338" y="38408"/>
        <a:ext cx="7809434" cy="7086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0"/>
          <a:ext cx="8640960" cy="1045184"/>
        </a:xfrm>
        <a:prstGeom prst="roundRect">
          <a:avLst/>
        </a:prstGeom>
        <a:blipFill rotWithShape="0">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C" sz="2800" b="1" kern="1200" dirty="0" smtClean="0">
              <a:latin typeface="Century Gothic" pitchFamily="34" charset="0"/>
            </a:rPr>
            <a:t>AISLADORES SISMICOS UTILIZADOS EN LA CONSTRUCCIÓN DEL PUENTE BAHÍA SAN VICENTE</a:t>
          </a:r>
          <a:endParaRPr lang="es-ES" sz="2800" b="1" kern="1200" dirty="0">
            <a:latin typeface="Century Gothic" pitchFamily="34" charset="0"/>
          </a:endParaRPr>
        </a:p>
      </dsp:txBody>
      <dsp:txXfrm>
        <a:off x="51022" y="51022"/>
        <a:ext cx="8538916" cy="9431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0"/>
          <a:ext cx="5143536" cy="767520"/>
        </a:xfrm>
        <a:prstGeom prst="roundRect">
          <a:avLst/>
        </a:prstGeom>
        <a:blipFill rotWithShape="0">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C" sz="2800" b="1" kern="1200" dirty="0" smtClean="0">
              <a:latin typeface="Century Gothic" pitchFamily="34" charset="0"/>
            </a:rPr>
            <a:t>AISLADORES SISMICOS</a:t>
          </a:r>
          <a:endParaRPr lang="es-ES" sz="2800" b="1" kern="1200" dirty="0">
            <a:latin typeface="Century Gothic" pitchFamily="34" charset="0"/>
          </a:endParaRPr>
        </a:p>
      </dsp:txBody>
      <dsp:txXfrm>
        <a:off x="37467" y="37467"/>
        <a:ext cx="5068602" cy="6925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0"/>
          <a:ext cx="5143536" cy="785225"/>
        </a:xfrm>
        <a:prstGeom prst="roundRect">
          <a:avLst/>
        </a:prstGeom>
        <a:blipFill rotWithShape="0">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kern="1200" dirty="0" smtClean="0">
              <a:latin typeface="+mj-lt"/>
            </a:rPr>
            <a:t>Izado y asentamiento de </a:t>
          </a:r>
        </a:p>
        <a:p>
          <a:pPr lvl="0" algn="ctr" defTabSz="1066800">
            <a:lnSpc>
              <a:spcPct val="90000"/>
            </a:lnSpc>
            <a:spcBef>
              <a:spcPct val="0"/>
            </a:spcBef>
            <a:spcAft>
              <a:spcPct val="35000"/>
            </a:spcAft>
          </a:pPr>
          <a:r>
            <a:rPr lang="es-ES" sz="2400" kern="1200" dirty="0" smtClean="0">
              <a:latin typeface="+mj-lt"/>
            </a:rPr>
            <a:t>viga sobre los aisladores  sísmicos</a:t>
          </a:r>
          <a:endParaRPr lang="es-ES" sz="2400" b="1" kern="1200" dirty="0">
            <a:latin typeface="Century Gothic" pitchFamily="34" charset="0"/>
          </a:endParaRPr>
        </a:p>
      </dsp:txBody>
      <dsp:txXfrm>
        <a:off x="38332" y="38332"/>
        <a:ext cx="5066872" cy="70856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2"/>
          <a:ext cx="7886110" cy="785499"/>
        </a:xfrm>
        <a:prstGeom prst="roundRect">
          <a:avLst/>
        </a:prstGeom>
        <a:blipFill rotWithShape="0">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S" sz="2800" b="1" kern="1200" dirty="0" smtClean="0">
              <a:latin typeface="Century Gothic" pitchFamily="34" charset="0"/>
            </a:rPr>
            <a:t>VENTAJAS DEL EMPLEO DE AISLADORES SÍSMICOS</a:t>
          </a:r>
          <a:endParaRPr lang="es-ES" sz="2800" b="1" kern="1200" dirty="0">
            <a:latin typeface="Century Gothic" pitchFamily="34" charset="0"/>
          </a:endParaRPr>
        </a:p>
      </dsp:txBody>
      <dsp:txXfrm>
        <a:off x="38345" y="38347"/>
        <a:ext cx="7809420" cy="7088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0"/>
          <a:ext cx="3429024" cy="355680"/>
        </a:xfrm>
        <a:prstGeom prst="roundRect">
          <a:avLst/>
        </a:prstGeom>
        <a:solidFill>
          <a:schemeClr val="accent3">
            <a:lumMod val="75000"/>
          </a:schemeClr>
        </a:solid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s-EC" sz="1000" b="1" kern="1200" dirty="0" smtClean="0">
              <a:latin typeface="Century Gothic" pitchFamily="34" charset="0"/>
            </a:rPr>
            <a:t>Alto riesgo sísmico, inversión</a:t>
          </a:r>
          <a:endParaRPr lang="es-ES" sz="1000" b="1" kern="1200" dirty="0">
            <a:latin typeface="Century Gothic" pitchFamily="34" charset="0"/>
          </a:endParaRPr>
        </a:p>
      </dsp:txBody>
      <dsp:txXfrm>
        <a:off x="17363" y="17363"/>
        <a:ext cx="3394298" cy="32095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1486"/>
          <a:ext cx="2428892" cy="355680"/>
        </a:xfrm>
        <a:prstGeom prst="roundRect">
          <a:avLst/>
        </a:prstGeom>
        <a:solidFill>
          <a:schemeClr val="accent3">
            <a:lumMod val="75000"/>
          </a:schemeClr>
        </a:solid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s-EC" sz="1000" b="1" kern="1200" dirty="0" smtClean="0">
              <a:latin typeface="Century Gothic" pitchFamily="34" charset="0"/>
            </a:rPr>
            <a:t>ILUMINACIONVEHICULAR</a:t>
          </a:r>
          <a:endParaRPr lang="es-ES" sz="1000" b="1" kern="1200" dirty="0">
            <a:latin typeface="Century Gothic" pitchFamily="34" charset="0"/>
          </a:endParaRPr>
        </a:p>
      </dsp:txBody>
      <dsp:txXfrm>
        <a:off x="17363" y="18849"/>
        <a:ext cx="2394166" cy="320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6661"/>
          <a:ext cx="5715039" cy="486720"/>
        </a:xfrm>
        <a:prstGeom prst="roundRect">
          <a:avLst/>
        </a:prstGeom>
        <a:solidFill>
          <a:srgbClr val="DBB199"/>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C" sz="2000" b="1" kern="1200" dirty="0" smtClean="0">
              <a:solidFill>
                <a:srgbClr val="816137"/>
              </a:solidFill>
              <a:latin typeface="Century Gothic" pitchFamily="34" charset="0"/>
            </a:rPr>
            <a:t>ORGANIGRAMA G.T.M</a:t>
          </a:r>
          <a:endParaRPr lang="es-ES" sz="2000" b="1" kern="1200" dirty="0">
            <a:solidFill>
              <a:srgbClr val="816137"/>
            </a:solidFill>
            <a:latin typeface="Century Gothic" pitchFamily="34" charset="0"/>
          </a:endParaRPr>
        </a:p>
      </dsp:txBody>
      <dsp:txXfrm>
        <a:off x="23760" y="30421"/>
        <a:ext cx="5667519" cy="439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133"/>
          <a:ext cx="4572032" cy="357032"/>
        </a:xfrm>
        <a:prstGeom prst="roundRect">
          <a:avLst/>
        </a:prstGeom>
        <a:blipFill>
          <a:blip xmlns:r="http://schemas.openxmlformats.org/officeDocument/2006/relationships" r:embed="rId1">
            <a:duotone>
              <a:schemeClr val="accent3">
                <a:shade val="22000"/>
                <a:satMod val="160000"/>
              </a:schemeClr>
              <a:schemeClr val="accent3">
                <a:shade val="45000"/>
                <a:satMod val="100000"/>
              </a:schemeClr>
            </a:duotone>
          </a:blip>
          <a:tile tx="0" ty="0" sx="65000" sy="65000" flip="none" algn="ctr"/>
        </a:blipFill>
        <a:ln>
          <a:noFill/>
        </a:ln>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accent3">
              <a:tint val="10000"/>
              <a:satMod val="130000"/>
            </a:schemeClr>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C" sz="1500" b="1" kern="1200" dirty="0" smtClean="0">
              <a:latin typeface="Century Gothic" pitchFamily="34" charset="0"/>
            </a:rPr>
            <a:t>SECCION TRANSVERSAL TIPO (OTROS PUENTES)</a:t>
          </a:r>
          <a:endParaRPr lang="es-ES" sz="1500" b="1" kern="1200" dirty="0">
            <a:latin typeface="Century Gothic" pitchFamily="34" charset="0"/>
          </a:endParaRPr>
        </a:p>
      </dsp:txBody>
      <dsp:txXfrm>
        <a:off x="17429" y="17562"/>
        <a:ext cx="4537174" cy="3221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10207"/>
          <a:ext cx="4427984" cy="1141920"/>
        </a:xfrm>
        <a:prstGeom prst="roundRect">
          <a:avLst/>
        </a:prstGeom>
        <a:solidFill>
          <a:srgbClr val="92D050"/>
        </a:solidFill>
        <a:ln w="38100" cap="flat" cmpd="sng" algn="ctr">
          <a:solidFill>
            <a:srgbClr val="92D050"/>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b="1" kern="1200" dirty="0" smtClean="0">
              <a:latin typeface="Century Gothic" pitchFamily="34" charset="0"/>
            </a:rPr>
            <a:t>PILOTAJE (PROCESO FLEXIBLE CLAVE TOPOGRAFÍA)</a:t>
          </a:r>
          <a:endParaRPr lang="es-ES" sz="2000" b="1" kern="1200" dirty="0">
            <a:latin typeface="Century Gothic" pitchFamily="34" charset="0"/>
          </a:endParaRPr>
        </a:p>
      </dsp:txBody>
      <dsp:txXfrm>
        <a:off x="55744" y="65951"/>
        <a:ext cx="4316496" cy="10304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218"/>
          <a:ext cx="3002676" cy="836207"/>
        </a:xfrm>
        <a:prstGeom prst="roundRect">
          <a:avLst/>
        </a:prstGeom>
        <a:solidFill>
          <a:srgbClr val="92D050"/>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600" b="1" kern="1200" dirty="0" smtClean="0">
              <a:latin typeface="Century Gothic" pitchFamily="34" charset="0"/>
            </a:rPr>
            <a:t>PILOTAJE</a:t>
          </a:r>
          <a:endParaRPr lang="es-ES" sz="3600" b="1" kern="1200" dirty="0">
            <a:latin typeface="Century Gothic" pitchFamily="34" charset="0"/>
          </a:endParaRPr>
        </a:p>
      </dsp:txBody>
      <dsp:txXfrm>
        <a:off x="40820" y="41038"/>
        <a:ext cx="2921036" cy="7545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218"/>
          <a:ext cx="3002676" cy="836207"/>
        </a:xfrm>
        <a:prstGeom prst="roundRect">
          <a:avLst/>
        </a:prstGeom>
        <a:solidFill>
          <a:srgbClr val="92D050"/>
        </a:solidFill>
        <a:ln w="38100" cap="flat" cmpd="sng" algn="ctr">
          <a:solidFill>
            <a:srgbClr val="92D050"/>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600" b="1" kern="1200" dirty="0" smtClean="0">
              <a:latin typeface="Century Gothic" pitchFamily="34" charset="0"/>
            </a:rPr>
            <a:t>PILOTAJE</a:t>
          </a:r>
          <a:endParaRPr lang="es-ES" sz="3600" b="1" kern="1200" dirty="0">
            <a:latin typeface="Century Gothic" pitchFamily="34" charset="0"/>
          </a:endParaRPr>
        </a:p>
      </dsp:txBody>
      <dsp:txXfrm>
        <a:off x="40820" y="41038"/>
        <a:ext cx="2921036" cy="7545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0"/>
          <a:ext cx="8568952" cy="936000"/>
        </a:xfrm>
        <a:prstGeom prst="roundRect">
          <a:avLst/>
        </a:prstGeom>
        <a:solidFill>
          <a:srgbClr val="92D050"/>
        </a:solidFill>
        <a:ln w="38100" cap="flat" cmpd="sng" algn="ctr">
          <a:solidFill>
            <a:srgbClr val="92D050"/>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b="1" kern="1200" dirty="0" smtClean="0">
              <a:latin typeface="Century Gothic" pitchFamily="34" charset="0"/>
            </a:rPr>
            <a:t>COMPROBACIÓN DEL PILOTAJE</a:t>
          </a:r>
        </a:p>
        <a:p>
          <a:pPr lvl="0" algn="ctr" defTabSz="800100" rtl="0">
            <a:lnSpc>
              <a:spcPct val="90000"/>
            </a:lnSpc>
            <a:spcBef>
              <a:spcPct val="0"/>
            </a:spcBef>
            <a:spcAft>
              <a:spcPct val="35000"/>
            </a:spcAft>
          </a:pPr>
          <a:r>
            <a:rPr lang="es-ES" sz="1800" b="1" kern="1200" dirty="0" smtClean="0">
              <a:latin typeface="Century Gothic" pitchFamily="34" charset="0"/>
            </a:rPr>
            <a:t>PRUEBAS PDA (APLICACIÓN MECATRÓNICA EN MEGAOBRAS)</a:t>
          </a:r>
          <a:endParaRPr lang="es-ES" sz="1800" b="1" kern="1200" dirty="0">
            <a:latin typeface="Century Gothic" pitchFamily="34" charset="0"/>
          </a:endParaRPr>
        </a:p>
      </dsp:txBody>
      <dsp:txXfrm>
        <a:off x="45692" y="45692"/>
        <a:ext cx="8477568" cy="8446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71439"/>
          <a:ext cx="8429684" cy="445477"/>
        </a:xfrm>
        <a:prstGeom prst="roundRect">
          <a:avLst/>
        </a:prstGeom>
        <a:solidFill>
          <a:srgbClr val="92D050"/>
        </a:solidFill>
        <a:ln w="127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C" sz="2000" b="1" kern="1200" dirty="0" smtClean="0">
              <a:latin typeface="Century Gothic" pitchFamily="34" charset="0"/>
            </a:rPr>
            <a:t>RENDIMIENTO ALCANZADO DURANTE EL HINCADO DE PILOTES</a:t>
          </a:r>
          <a:endParaRPr lang="es-ES" sz="2000" b="1" kern="1200" dirty="0">
            <a:latin typeface="Century Gothic" pitchFamily="34" charset="0"/>
          </a:endParaRPr>
        </a:p>
      </dsp:txBody>
      <dsp:txXfrm>
        <a:off x="21746" y="93185"/>
        <a:ext cx="8386192" cy="4019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E61-6B33-4C76-993B-2CAEE32DB0E0}">
      <dsp:nvSpPr>
        <dsp:cNvPr id="0" name=""/>
        <dsp:cNvSpPr/>
      </dsp:nvSpPr>
      <dsp:spPr>
        <a:xfrm>
          <a:off x="0" y="0"/>
          <a:ext cx="7560840" cy="785362"/>
        </a:xfrm>
        <a:prstGeom prst="roundRect">
          <a:avLst/>
        </a:prstGeom>
        <a:blipFill rotWithShape="0">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C" sz="2800" b="1" kern="1200" dirty="0" smtClean="0">
              <a:latin typeface="Century Gothic" pitchFamily="34" charset="0"/>
            </a:rPr>
            <a:t>PRUEBAS DINAMICAS EN PILOTES FRICCIONALES</a:t>
          </a:r>
          <a:endParaRPr lang="es-ES" sz="2800" b="1" kern="1200" dirty="0">
            <a:latin typeface="Century Gothic" pitchFamily="34" charset="0"/>
          </a:endParaRPr>
        </a:p>
      </dsp:txBody>
      <dsp:txXfrm>
        <a:off x="38338" y="38338"/>
        <a:ext cx="7484164" cy="7086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4ACD30-A91C-4D8D-B0FE-AA438938146E}" type="datetimeFigureOut">
              <a:rPr lang="es-ES" smtClean="0"/>
              <a:pPr/>
              <a:t>17/05/2016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C02757-8F71-4375-99B6-333DF0858C89}" type="slidenum">
              <a:rPr lang="es-ES" smtClean="0"/>
              <a:pPr/>
              <a:t>‹Nº›</a:t>
            </a:fld>
            <a:endParaRPr lang="es-ES"/>
          </a:p>
        </p:txBody>
      </p:sp>
    </p:spTree>
    <p:extLst>
      <p:ext uri="{BB962C8B-B14F-4D97-AF65-F5344CB8AC3E}">
        <p14:creationId xmlns:p14="http://schemas.microsoft.com/office/powerpoint/2010/main" val="21967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AC02757-8F71-4375-99B6-333DF0858C89}" type="slidenum">
              <a:rPr lang="es-ES" smtClean="0"/>
              <a:pPr/>
              <a:t>2</a:t>
            </a:fld>
            <a:endParaRPr lang="es-ES"/>
          </a:p>
        </p:txBody>
      </p:sp>
    </p:spTree>
    <p:extLst>
      <p:ext uri="{BB962C8B-B14F-4D97-AF65-F5344CB8AC3E}">
        <p14:creationId xmlns:p14="http://schemas.microsoft.com/office/powerpoint/2010/main" val="231995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350033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28142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4190537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4011967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152705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3122830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2370588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2208711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361257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1905083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110384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1003239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42799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269500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82924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1047726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2300717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Tree>
    <p:extLst>
      <p:ext uri="{BB962C8B-B14F-4D97-AF65-F5344CB8AC3E}">
        <p14:creationId xmlns:p14="http://schemas.microsoft.com/office/powerpoint/2010/main" val="255871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8AC02757-8F71-4375-99B6-333DF0858C89}" type="slidenum">
              <a:rPr lang="es-ES" smtClean="0"/>
              <a:pPr/>
              <a:t>19</a:t>
            </a:fld>
            <a:endParaRPr lang="es-ES"/>
          </a:p>
        </p:txBody>
      </p:sp>
    </p:spTree>
    <p:extLst>
      <p:ext uri="{BB962C8B-B14F-4D97-AF65-F5344CB8AC3E}">
        <p14:creationId xmlns:p14="http://schemas.microsoft.com/office/powerpoint/2010/main" val="3067316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1"/>
      </p:bgRef>
    </p:bg>
    <p:spTree>
      <p:nvGrpSpPr>
        <p:cNvPr id="1" name=""/>
        <p:cNvGrpSpPr/>
        <p:nvPr/>
      </p:nvGrpSpPr>
      <p:grpSpPr>
        <a:xfrm>
          <a:off x="0" y="0"/>
          <a:ext cx="0" cy="0"/>
          <a:chOff x="0" y="0"/>
          <a:chExt cx="0" cy="0"/>
        </a:xfrm>
      </p:grpSpPr>
      <p:sp>
        <p:nvSpPr>
          <p:cNvPr id="12" name="11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Subtítulo"/>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17" name="16 Marcador de pie de página"/>
          <p:cNvSpPr>
            <a:spLocks noGrp="1"/>
          </p:cNvSpPr>
          <p:nvPr>
            <p:ph type="ftr" sz="quarter" idx="11"/>
          </p:nvPr>
        </p:nvSpPr>
        <p:spPr/>
        <p:txBody>
          <a:bodyPr/>
          <a:lstStyle/>
          <a:p>
            <a:endParaRPr lang="es-ES"/>
          </a:p>
        </p:txBody>
      </p:sp>
      <p:sp>
        <p:nvSpPr>
          <p:cNvPr id="29" name="28 Marcador de número de diapositiva"/>
          <p:cNvSpPr>
            <a:spLocks noGrp="1"/>
          </p:cNvSpPr>
          <p:nvPr>
            <p:ph type="sldNum" sz="quarter" idx="12"/>
          </p:nvPr>
        </p:nvSpPr>
        <p:spPr/>
        <p:txBody>
          <a:bodyPr lIns="0" tIns="0" rIns="0" bIns="0">
            <a:noAutofit/>
          </a:bodyPr>
          <a:lstStyle>
            <a:lvl1pPr>
              <a:defRPr sz="1400">
                <a:solidFill>
                  <a:srgbClr val="FFFFFF"/>
                </a:solidFill>
              </a:defRPr>
            </a:lvl1pPr>
          </a:lstStyle>
          <a:p>
            <a:fld id="{132FADFE-3B8F-471C-ABF0-DBC7717ECBBC}" type="slidenum">
              <a:rPr lang="es-ES" smtClean="0"/>
              <a:pPr/>
              <a:t>‹Nº›</a:t>
            </a:fld>
            <a:endParaRPr lang="es-ES"/>
          </a:p>
        </p:txBody>
      </p:sp>
      <p:sp>
        <p:nvSpPr>
          <p:cNvPr id="7" name="6 Rectángulo"/>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1"/>
            <a:ext cx="201168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914400" y="274640"/>
            <a:ext cx="55626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8" name="7 Marcador de contenido"/>
          <p:cNvSpPr>
            <a:spLocks noGrp="1"/>
          </p:cNvSpPr>
          <p:nvPr>
            <p:ph sz="quarter" idx="1"/>
          </p:nvPr>
        </p:nvSpPr>
        <p:spPr>
          <a:xfrm>
            <a:off x="914400" y="1447800"/>
            <a:ext cx="777240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11" name="10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722313" y="952500"/>
            <a:ext cx="7772400" cy="1362075"/>
          </a:xfrm>
        </p:spPr>
        <p:txBody>
          <a:bodyPr anchor="b" anchorCtr="0"/>
          <a:lstStyle>
            <a:lvl1pPr algn="l">
              <a:buNone/>
              <a:defRPr sz="4000" b="0" cap="none"/>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5" name="4 Marcador de pie de página"/>
          <p:cNvSpPr>
            <a:spLocks noGrp="1"/>
          </p:cNvSpPr>
          <p:nvPr>
            <p:ph type="ftr" sz="quarter" idx="11"/>
          </p:nvPr>
        </p:nvSpPr>
        <p:spPr>
          <a:xfrm>
            <a:off x="800100" y="6172200"/>
            <a:ext cx="4000500" cy="457200"/>
          </a:xfrm>
        </p:spPr>
        <p:txBody>
          <a:bodyPr/>
          <a:lstStyle/>
          <a:p>
            <a:endParaRPr lang="es-ES"/>
          </a:p>
        </p:txBody>
      </p:sp>
      <p:sp>
        <p:nvSpPr>
          <p:cNvPr id="7" name="6 Rectángulo"/>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146304" y="6208776"/>
            <a:ext cx="457200" cy="457200"/>
          </a:xfrm>
        </p:spPr>
        <p:txBody>
          <a:bodyPr/>
          <a:lstStyle/>
          <a:p>
            <a:fld id="{132FADFE-3B8F-471C-ABF0-DBC7717ECBBC}"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9" name="8 Marcador de contenido"/>
          <p:cNvSpPr>
            <a:spLocks noGrp="1"/>
          </p:cNvSpPr>
          <p:nvPr>
            <p:ph sz="quarter" idx="1"/>
          </p:nvPr>
        </p:nvSpPr>
        <p:spPr>
          <a:xfrm>
            <a:off x="914400" y="1447800"/>
            <a:ext cx="374904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933950" y="1447800"/>
            <a:ext cx="374904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3050"/>
            <a:ext cx="7772400" cy="1143000"/>
          </a:xfrm>
        </p:spPr>
        <p:txBody>
          <a:bodyPr anchor="b" anchorCtr="0"/>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11" name="10 Marcador de contenido"/>
          <p:cNvSpPr>
            <a:spLocks noGrp="1"/>
          </p:cNvSpPr>
          <p:nvPr>
            <p:ph sz="half" idx="2"/>
          </p:nvPr>
        </p:nvSpPr>
        <p:spPr>
          <a:xfrm>
            <a:off x="914400" y="2247900"/>
            <a:ext cx="3733800" cy="38862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4"/>
          </p:nvPr>
        </p:nvSpPr>
        <p:spPr>
          <a:xfrm>
            <a:off x="4953000" y="2247900"/>
            <a:ext cx="3733800" cy="38862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Rectángulo"/>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914400" y="273050"/>
            <a:ext cx="7772400" cy="1143000"/>
          </a:xfrm>
        </p:spPr>
        <p:txBody>
          <a:bodyPr anchor="b" anchorCtr="0"/>
          <a:lstStyle>
            <a:lvl1pPr algn="l">
              <a:buNone/>
              <a:defRPr sz="4000" b="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11" name="10 Marcador de contenido"/>
          <p:cNvSpPr>
            <a:spLocks noGrp="1"/>
          </p:cNvSpPr>
          <p:nvPr>
            <p:ph sz="quarter" idx="1"/>
          </p:nvPr>
        </p:nvSpPr>
        <p:spPr>
          <a:xfrm>
            <a:off x="2971800" y="1600200"/>
            <a:ext cx="5715000" cy="44958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17/05/2016</a:t>
            </a:fld>
            <a:endParaRPr lang="es-ES"/>
          </a:p>
        </p:txBody>
      </p:sp>
      <p:sp>
        <p:nvSpPr>
          <p:cNvPr id="6" name="5 Marcador de pie de página"/>
          <p:cNvSpPr>
            <a:spLocks noGrp="1"/>
          </p:cNvSpPr>
          <p:nvPr>
            <p:ph type="ftr" sz="quarter" idx="11"/>
          </p:nvPr>
        </p:nvSpPr>
        <p:spPr>
          <a:xfrm>
            <a:off x="914400" y="6172200"/>
            <a:ext cx="3886200" cy="457200"/>
          </a:xfrm>
        </p:spPr>
        <p:txBody>
          <a:bodyPr/>
          <a:lstStyle/>
          <a:p>
            <a:endParaRPr lang="es-ES"/>
          </a:p>
        </p:txBody>
      </p:sp>
      <p:sp>
        <p:nvSpPr>
          <p:cNvPr id="7" name="6 Marcador de número de diapositiva"/>
          <p:cNvSpPr>
            <a:spLocks noGrp="1"/>
          </p:cNvSpPr>
          <p:nvPr>
            <p:ph type="sldNum" sz="quarter" idx="12"/>
          </p:nvPr>
        </p:nvSpPr>
        <p:spPr>
          <a:xfrm>
            <a:off x="146304" y="6208776"/>
            <a:ext cx="457200" cy="457200"/>
          </a:xfrm>
        </p:spPr>
        <p:txBody>
          <a:bodyPr/>
          <a:lstStyle/>
          <a:p>
            <a:fld id="{132FADFE-3B8F-471C-ABF0-DBC7717ECBBC}" type="slidenum">
              <a:rPr lang="es-ES" smtClean="0"/>
              <a:pPr/>
              <a:t>‹Nº›</a:t>
            </a:fld>
            <a:endParaRPr lang="es-ES"/>
          </a:p>
        </p:txBody>
      </p:sp>
      <p:sp>
        <p:nvSpPr>
          <p:cNvPr id="11" name="10 Rectángulo"/>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Rectángulo"/>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Marcador de posición de imagen"/>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s-ES" smtClean="0"/>
              <a:t>Haga clic en el icono para agregar una imagen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Marcador de título"/>
          <p:cNvSpPr>
            <a:spLocks noGrp="1"/>
          </p:cNvSpPr>
          <p:nvPr>
            <p:ph type="title"/>
          </p:nvPr>
        </p:nvSpPr>
        <p:spPr>
          <a:xfrm>
            <a:off x="914400" y="274638"/>
            <a:ext cx="7772400" cy="1143000"/>
          </a:xfrm>
          <a:prstGeom prst="rect">
            <a:avLst/>
          </a:prstGeom>
        </p:spPr>
        <p:txBody>
          <a:bodyPr bIns="91440" anchor="b" anchorCtr="0">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A847CFC-816F-41D0-AAC0-9BF4FEBC753E}" type="datetimeFigureOut">
              <a:rPr lang="es-ES" smtClean="0"/>
              <a:pPr/>
              <a:t>17/05/2016</a:t>
            </a:fld>
            <a:endParaRPr lang="es-ES"/>
          </a:p>
        </p:txBody>
      </p:sp>
      <p:sp>
        <p:nvSpPr>
          <p:cNvPr id="3" name="2 Marcador de pie de página"/>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s-ES"/>
          </a:p>
        </p:txBody>
      </p:sp>
      <p:sp>
        <p:nvSpPr>
          <p:cNvPr id="23" name="22 Marcador de número de diapositiva"/>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17.jpeg"/><Relationship Id="rId7" Type="http://schemas.openxmlformats.org/officeDocument/2006/relationships/diagramData" Target="../diagrams/data3.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11" Type="http://schemas.microsoft.com/office/2007/relationships/diagramDrawing" Target="../diagrams/drawing3.xml"/><Relationship Id="rId5" Type="http://schemas.openxmlformats.org/officeDocument/2006/relationships/image" Target="../media/image19.jpeg"/><Relationship Id="rId10" Type="http://schemas.openxmlformats.org/officeDocument/2006/relationships/diagramColors" Target="../diagrams/colors3.xml"/><Relationship Id="rId4" Type="http://schemas.openxmlformats.org/officeDocument/2006/relationships/image" Target="../media/image18.jpeg"/><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5.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5.jpeg"/><Relationship Id="rId7" Type="http://schemas.openxmlformats.org/officeDocument/2006/relationships/image" Target="../media/image29.jpeg"/><Relationship Id="rId12"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diagramColors" Target="../diagrams/colors5.xml"/><Relationship Id="rId5" Type="http://schemas.openxmlformats.org/officeDocument/2006/relationships/image" Target="../media/image27.jpeg"/><Relationship Id="rId10" Type="http://schemas.openxmlformats.org/officeDocument/2006/relationships/diagramQuickStyle" Target="../diagrams/quickStyle5.xml"/><Relationship Id="rId4" Type="http://schemas.openxmlformats.org/officeDocument/2006/relationships/image" Target="../media/image26.jpeg"/><Relationship Id="rId9"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diagramColors" Target="../diagrams/colors6.xml"/><Relationship Id="rId3" Type="http://schemas.openxmlformats.org/officeDocument/2006/relationships/image" Target="../media/image5.jpeg"/><Relationship Id="rId7" Type="http://schemas.openxmlformats.org/officeDocument/2006/relationships/image" Target="../media/image33.jpeg"/><Relationship Id="rId12" Type="http://schemas.openxmlformats.org/officeDocument/2006/relationships/diagramQuickStyle" Target="../diagrams/quickStyle6.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diagramLayout" Target="../diagrams/layout6.xml"/><Relationship Id="rId5" Type="http://schemas.openxmlformats.org/officeDocument/2006/relationships/image" Target="../media/image31.jpeg"/><Relationship Id="rId10" Type="http://schemas.openxmlformats.org/officeDocument/2006/relationships/diagramData" Target="../diagrams/data6.xml"/><Relationship Id="rId4" Type="http://schemas.openxmlformats.org/officeDocument/2006/relationships/image" Target="../media/image30.jpeg"/><Relationship Id="rId9" Type="http://schemas.openxmlformats.org/officeDocument/2006/relationships/image" Target="../media/image35.jpeg"/><Relationship Id="rId14" Type="http://schemas.microsoft.com/office/2007/relationships/diagramDrawing" Target="../diagrams/drawing6.xm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6.jpeg"/><Relationship Id="rId7" Type="http://schemas.openxmlformats.org/officeDocument/2006/relationships/diagramColors" Target="../diagrams/colors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8.jpeg"/><Relationship Id="rId7" Type="http://schemas.openxmlformats.org/officeDocument/2006/relationships/diagramColors" Target="../diagrams/colors8.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52.jpeg"/><Relationship Id="rId7" Type="http://schemas.openxmlformats.org/officeDocument/2006/relationships/diagramQuickStyle" Target="../diagrams/quickStyle9.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53.jpeg"/><Relationship Id="rId9" Type="http://schemas.microsoft.com/office/2007/relationships/diagramDrawing" Target="../diagrams/drawing9.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54.jpeg"/><Relationship Id="rId7" Type="http://schemas.openxmlformats.org/officeDocument/2006/relationships/diagramQuickStyle" Target="../diagrams/quickStyle10.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55.jpeg"/><Relationship Id="rId9" Type="http://schemas.microsoft.com/office/2007/relationships/diagramDrawing" Target="../diagrams/drawing10.xml"/></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8.jpeg"/><Relationship Id="rId7" Type="http://schemas.openxmlformats.org/officeDocument/2006/relationships/diagramColors" Target="../diagrams/colors1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6.jpeg"/><Relationship Id="rId7" Type="http://schemas.openxmlformats.org/officeDocument/2006/relationships/diagramQuickStyle" Target="../diagrams/quickStyle1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1.jpeg"/><Relationship Id="rId4" Type="http://schemas.openxmlformats.org/officeDocument/2006/relationships/image" Target="../media/image56.jpeg"/><Relationship Id="rId9" Type="http://schemas.microsoft.com/office/2007/relationships/diagramDrawing" Target="../diagrams/drawing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57.jpeg"/><Relationship Id="rId7" Type="http://schemas.openxmlformats.org/officeDocument/2006/relationships/diagramLayout" Target="../diagrams/layout1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Data" Target="../diagrams/data14.xml"/><Relationship Id="rId11" Type="http://schemas.openxmlformats.org/officeDocument/2006/relationships/image" Target="../media/image11.jpeg"/><Relationship Id="rId5" Type="http://schemas.openxmlformats.org/officeDocument/2006/relationships/image" Target="../media/image59.jpeg"/><Relationship Id="rId10" Type="http://schemas.microsoft.com/office/2007/relationships/diagramDrawing" Target="../diagrams/drawing14.xml"/><Relationship Id="rId4" Type="http://schemas.openxmlformats.org/officeDocument/2006/relationships/image" Target="../media/image58.jpeg"/><Relationship Id="rId9" Type="http://schemas.openxmlformats.org/officeDocument/2006/relationships/diagramColors" Target="../diagrams/colors14.xml"/></Relationships>
</file>

<file path=ppt/slides/_rels/slide2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61.jpeg"/><Relationship Id="rId4" Type="http://schemas.openxmlformats.org/officeDocument/2006/relationships/diagramLayout" Target="../diagrams/layout15.xml"/><Relationship Id="rId9" Type="http://schemas.openxmlformats.org/officeDocument/2006/relationships/image" Target="../media/image11.jpeg"/></Relationships>
</file>

<file path=ppt/slides/_rels/slide29.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3.jpeg"/><Relationship Id="rId7" Type="http://schemas.openxmlformats.org/officeDocument/2006/relationships/diagramColors" Target="../diagrams/colors16.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image" Target="../media/image58.jpeg"/><Relationship Id="rId3" Type="http://schemas.openxmlformats.org/officeDocument/2006/relationships/image" Target="../media/image5.jpeg"/><Relationship Id="rId7" Type="http://schemas.openxmlformats.org/officeDocument/2006/relationships/diagramData" Target="../diagrams/data18.xml"/><Relationship Id="rId12"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9.jpeg"/><Relationship Id="rId11" Type="http://schemas.microsoft.com/office/2007/relationships/diagramDrawing" Target="../diagrams/drawing18.xml"/><Relationship Id="rId5" Type="http://schemas.openxmlformats.org/officeDocument/2006/relationships/image" Target="../media/image66.jpeg"/><Relationship Id="rId10" Type="http://schemas.openxmlformats.org/officeDocument/2006/relationships/diagramColors" Target="../diagrams/colors18.xml"/><Relationship Id="rId4" Type="http://schemas.openxmlformats.org/officeDocument/2006/relationships/image" Target="../media/image65.jpeg"/><Relationship Id="rId9" Type="http://schemas.openxmlformats.org/officeDocument/2006/relationships/diagramQuickStyle" Target="../diagrams/quickStyle18.xml"/></Relationships>
</file>

<file path=ppt/slides/_rels/slide33.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93.jpeg"/><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1.jpeg"/><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image" Target="../media/image98.jpeg"/><Relationship Id="rId7" Type="http://schemas.openxmlformats.org/officeDocument/2006/relationships/diagramData" Target="../diagrams/data19.xml"/><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microsoft.com/office/2007/relationships/diagramDrawing" Target="../diagrams/drawing19.xml"/><Relationship Id="rId5" Type="http://schemas.openxmlformats.org/officeDocument/2006/relationships/image" Target="../media/image100.jpeg"/><Relationship Id="rId10" Type="http://schemas.openxmlformats.org/officeDocument/2006/relationships/diagramColors" Target="../diagrams/colors19.xml"/><Relationship Id="rId4" Type="http://schemas.openxmlformats.org/officeDocument/2006/relationships/image" Target="../media/image99.jpeg"/><Relationship Id="rId9" Type="http://schemas.openxmlformats.org/officeDocument/2006/relationships/diagramQuickStyle" Target="../diagrams/quickStyle19.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jpeg"/><Relationship Id="rId4" Type="http://schemas.openxmlformats.org/officeDocument/2006/relationships/image" Target="../media/image7.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1.jpeg"/><Relationship Id="rId7"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23.jpeg"/></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NOMBRES%20DE%20PERSONAL%20%20DE%20SUPERINTENDENCIA.ppt#9. Diapositiva 9" TargetMode="External"/><Relationship Id="rId7" Type="http://schemas.openxmlformats.org/officeDocument/2006/relationships/diagramColors" Target="../diagrams/colors2.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ltima pano.JPG"/>
          <p:cNvPicPr>
            <a:picLocks noChangeAspect="1"/>
          </p:cNvPicPr>
          <p:nvPr/>
        </p:nvPicPr>
        <p:blipFill>
          <a:blip r:embed="rId2" cstate="print"/>
          <a:stretch>
            <a:fillRect/>
          </a:stretch>
        </p:blipFill>
        <p:spPr>
          <a:xfrm>
            <a:off x="0" y="0"/>
            <a:ext cx="9144000" cy="6857999"/>
          </a:xfrm>
          <a:prstGeom prst="rect">
            <a:avLst/>
          </a:prstGeom>
        </p:spPr>
      </p:pic>
      <p:pic>
        <p:nvPicPr>
          <p:cNvPr id="7" name="Picture 10064" descr="LOGO DEL CUERPO (VERDE)"/>
          <p:cNvPicPr>
            <a:picLocks noChangeAspect="1" noChangeArrowheads="1"/>
          </p:cNvPicPr>
          <p:nvPr/>
        </p:nvPicPr>
        <p:blipFill>
          <a:blip r:embed="rId3" cstate="print"/>
          <a:stretch>
            <a:fillRect/>
          </a:stretch>
        </p:blipFill>
        <p:spPr bwMode="auto">
          <a:xfrm>
            <a:off x="4857752" y="2000240"/>
            <a:ext cx="3419968" cy="2357454"/>
          </a:xfrm>
          <a:prstGeom prst="rect">
            <a:avLst/>
          </a:prstGeom>
          <a:noFill/>
          <a:ln>
            <a:noFill/>
          </a:ln>
        </p:spPr>
      </p:pic>
      <p:sp>
        <p:nvSpPr>
          <p:cNvPr id="8" name="7 CuadroTexto"/>
          <p:cNvSpPr txBox="1"/>
          <p:nvPr/>
        </p:nvSpPr>
        <p:spPr>
          <a:xfrm>
            <a:off x="322791" y="332656"/>
            <a:ext cx="8498417" cy="584775"/>
          </a:xfrm>
          <a:prstGeom prst="rect">
            <a:avLst/>
          </a:prstGeom>
          <a:solidFill>
            <a:srgbClr val="92D050"/>
          </a:solidFill>
        </p:spPr>
        <p:style>
          <a:lnRef idx="3">
            <a:schemeClr val="lt1"/>
          </a:lnRef>
          <a:fillRef idx="1002">
            <a:schemeClr val="lt1"/>
          </a:fillRef>
          <a:effectRef idx="1">
            <a:schemeClr val="accent1"/>
          </a:effectRef>
          <a:fontRef idx="minor">
            <a:schemeClr val="lt1"/>
          </a:fontRef>
        </p:style>
        <p:txBody>
          <a:bodyPr wrap="none" rtlCol="0">
            <a:spAutoFit/>
          </a:bodyPr>
          <a:lstStyle/>
          <a:p>
            <a:r>
              <a:rPr lang="es-ES" sz="3200" b="1" dirty="0" smtClean="0"/>
              <a:t>PUENTE SOBRE EL ESTUARIO DEL RIO CHONE</a:t>
            </a:r>
            <a:endParaRPr lang="es-ES" sz="32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G:\FOTOS\FUNDICION DE CABEZAL\DSC01559.JPG"/>
          <p:cNvPicPr>
            <a:picLocks noChangeAspect="1" noChangeArrowheads="1"/>
          </p:cNvPicPr>
          <p:nvPr/>
        </p:nvPicPr>
        <p:blipFill>
          <a:blip r:embed="rId3" cstate="print"/>
          <a:srcRect/>
          <a:stretch>
            <a:fillRect/>
          </a:stretch>
        </p:blipFill>
        <p:spPr bwMode="auto">
          <a:xfrm>
            <a:off x="0" y="260648"/>
            <a:ext cx="9144000" cy="6858000"/>
          </a:xfrm>
          <a:prstGeom prst="rect">
            <a:avLst/>
          </a:prstGeom>
          <a:noFill/>
        </p:spPr>
      </p:pic>
      <p:pic>
        <p:nvPicPr>
          <p:cNvPr id="5" name="Picture 10064" descr="LOGO DEL CUERPO (VERDE)"/>
          <p:cNvPicPr>
            <a:picLocks noChangeAspect="1" noChangeArrowheads="1"/>
          </p:cNvPicPr>
          <p:nvPr/>
        </p:nvPicPr>
        <p:blipFill>
          <a:blip r:embed="rId4" cstate="print"/>
          <a:srcRect/>
          <a:stretch>
            <a:fillRect/>
          </a:stretch>
        </p:blipFill>
        <p:spPr bwMode="auto">
          <a:xfrm>
            <a:off x="7072330" y="5429264"/>
            <a:ext cx="1285884" cy="885841"/>
          </a:xfrm>
          <a:prstGeom prst="rect">
            <a:avLst/>
          </a:prstGeom>
          <a:noFill/>
          <a:ln w="9525">
            <a:noFill/>
            <a:miter lim="800000"/>
            <a:headEnd/>
            <a:tailEnd/>
          </a:ln>
        </p:spPr>
      </p:pic>
      <p:sp>
        <p:nvSpPr>
          <p:cNvPr id="8" name="7 Rectángulo"/>
          <p:cNvSpPr/>
          <p:nvPr/>
        </p:nvSpPr>
        <p:spPr>
          <a:xfrm>
            <a:off x="827584" y="620688"/>
            <a:ext cx="6552728" cy="754567"/>
          </a:xfrm>
          <a:prstGeom prst="rect">
            <a:avLst/>
          </a:prstGeom>
          <a:solidFill>
            <a:srgbClr val="92D050"/>
          </a:solidFill>
          <a:ln w="63500">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2500" kern="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PROCESO CONSTRUCTIVO </a:t>
            </a:r>
            <a:endParaRPr lang="es-ES" sz="2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4714884"/>
            <a:ext cx="9144000" cy="214311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 name="45 Grupo"/>
          <p:cNvGrpSpPr>
            <a:grpSpLocks/>
          </p:cNvGrpSpPr>
          <p:nvPr/>
        </p:nvGrpSpPr>
        <p:grpSpPr bwMode="auto">
          <a:xfrm>
            <a:off x="2252681" y="0"/>
            <a:ext cx="5033963" cy="6858000"/>
            <a:chOff x="2000232" y="0"/>
            <a:chExt cx="5033998" cy="6858000"/>
          </a:xfrm>
        </p:grpSpPr>
        <p:pic>
          <p:nvPicPr>
            <p:cNvPr id="35847" name="Picture 2" descr="C:\Documents and Settings\ARQ SERRANO\Escritorio\FONDOS FOTOMONTAJES\NUEVA TOMA BAHIA\FONDO A ARREGLAR EN PHOTOSHOP.jpg"/>
            <p:cNvPicPr>
              <a:picLocks noChangeAspect="1" noChangeArrowheads="1"/>
            </p:cNvPicPr>
            <p:nvPr/>
          </p:nvPicPr>
          <p:blipFill>
            <a:blip r:embed="rId2" cstate="print"/>
            <a:srcRect l="21875" r="29688"/>
            <a:stretch>
              <a:fillRect/>
            </a:stretch>
          </p:blipFill>
          <p:spPr bwMode="auto">
            <a:xfrm>
              <a:off x="2000232" y="0"/>
              <a:ext cx="4429156" cy="6858000"/>
            </a:xfrm>
            <a:prstGeom prst="rect">
              <a:avLst/>
            </a:prstGeom>
            <a:noFill/>
            <a:ln w="9525">
              <a:noFill/>
              <a:miter lim="800000"/>
              <a:headEnd/>
              <a:tailEnd/>
            </a:ln>
          </p:spPr>
        </p:pic>
        <p:grpSp>
          <p:nvGrpSpPr>
            <p:cNvPr id="3" name="14 Grupo"/>
            <p:cNvGrpSpPr>
              <a:grpSpLocks/>
            </p:cNvGrpSpPr>
            <p:nvPr/>
          </p:nvGrpSpPr>
          <p:grpSpPr bwMode="auto">
            <a:xfrm flipV="1">
              <a:off x="2786050" y="714356"/>
              <a:ext cx="714380" cy="357190"/>
              <a:chOff x="5572132" y="3357562"/>
              <a:chExt cx="785818" cy="358778"/>
            </a:xfrm>
          </p:grpSpPr>
          <p:cxnSp>
            <p:nvCxnSpPr>
              <p:cNvPr id="9" name="8 Conector recto de flecha"/>
              <p:cNvCxnSpPr/>
              <p:nvPr/>
            </p:nvCxnSpPr>
            <p:spPr>
              <a:xfrm rot="5400000" flipH="1" flipV="1">
                <a:off x="6036166" y="3392942"/>
                <a:ext cx="357181" cy="28638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rot="10800000">
                <a:off x="5572132" y="3714726"/>
                <a:ext cx="499431" cy="15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Text Box 10065"/>
            <p:cNvSpPr txBox="1">
              <a:spLocks noChangeArrowheads="1"/>
            </p:cNvSpPr>
            <p:nvPr/>
          </p:nvSpPr>
          <p:spPr bwMode="auto">
            <a:xfrm>
              <a:off x="2586024" y="509588"/>
              <a:ext cx="928693" cy="400050"/>
            </a:xfrm>
            <a:prstGeom prst="rect">
              <a:avLst/>
            </a:prstGeom>
            <a:noFill/>
            <a:ln w="9525">
              <a:noFill/>
              <a:miter lim="800000"/>
              <a:headEnd/>
              <a:tailEnd/>
            </a:ln>
          </p:spPr>
          <p:txBody>
            <a:bodyPr>
              <a:spAutoFit/>
            </a:bodyPr>
            <a:lstStyle/>
            <a:p>
              <a:pPr>
                <a:spcBef>
                  <a:spcPct val="50000"/>
                </a:spcBef>
                <a:defRPr/>
              </a:pPr>
              <a:r>
                <a:rPr lang="es-EC" sz="1000" b="1" dirty="0">
                  <a:effectLst>
                    <a:outerShdw blurRad="38100" dist="38100" dir="2700000" algn="tl">
                      <a:srgbClr val="000000">
                        <a:alpha val="43137"/>
                      </a:srgbClr>
                    </a:outerShdw>
                  </a:effectLst>
                  <a:latin typeface="Century Gothic" pitchFamily="34" charset="0"/>
                </a:rPr>
                <a:t>Lámpara de Acero</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4" name="14 Grupo"/>
            <p:cNvGrpSpPr>
              <a:grpSpLocks/>
            </p:cNvGrpSpPr>
            <p:nvPr/>
          </p:nvGrpSpPr>
          <p:grpSpPr bwMode="auto">
            <a:xfrm flipV="1">
              <a:off x="2071670" y="2033577"/>
              <a:ext cx="1071570" cy="500066"/>
              <a:chOff x="5572132" y="3357562"/>
              <a:chExt cx="785818" cy="358778"/>
            </a:xfrm>
          </p:grpSpPr>
          <p:cxnSp>
            <p:nvCxnSpPr>
              <p:cNvPr id="8" name="7 Conector recto de flecha"/>
              <p:cNvCxnSpPr/>
              <p:nvPr/>
            </p:nvCxnSpPr>
            <p:spPr>
              <a:xfrm rot="5400000" flipH="1" flipV="1">
                <a:off x="6036520" y="3393764"/>
                <a:ext cx="357637" cy="28522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rot="10800000">
                <a:off x="5572132" y="3715193"/>
                <a:ext cx="500595" cy="113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Text Box 10065"/>
            <p:cNvSpPr txBox="1">
              <a:spLocks noChangeArrowheads="1"/>
            </p:cNvSpPr>
            <p:nvPr/>
          </p:nvSpPr>
          <p:spPr bwMode="auto">
            <a:xfrm>
              <a:off x="2000232" y="1847850"/>
              <a:ext cx="928694" cy="246063"/>
            </a:xfrm>
            <a:prstGeom prst="rect">
              <a:avLst/>
            </a:prstGeom>
            <a:noFill/>
            <a:ln w="9525">
              <a:noFill/>
              <a:miter lim="800000"/>
              <a:headEnd/>
              <a:tailEnd/>
            </a:ln>
          </p:spPr>
          <p:txBody>
            <a:bodyPr>
              <a:spAutoFit/>
            </a:bodyPr>
            <a:lstStyle/>
            <a:p>
              <a:pPr>
                <a:spcBef>
                  <a:spcPct val="50000"/>
                </a:spcBef>
                <a:defRPr/>
              </a:pPr>
              <a:r>
                <a:rPr lang="es-EC" sz="1000" b="1" dirty="0" err="1">
                  <a:effectLst>
                    <a:outerShdw blurRad="38100" dist="38100" dir="2700000" algn="tl">
                      <a:srgbClr val="000000">
                        <a:alpha val="43137"/>
                      </a:srgbClr>
                    </a:outerShdw>
                  </a:effectLst>
                  <a:latin typeface="Century Gothic" pitchFamily="34" charset="0"/>
                </a:rPr>
                <a:t>Ciclovia</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5" name="14 Grupo"/>
            <p:cNvGrpSpPr>
              <a:grpSpLocks/>
            </p:cNvGrpSpPr>
            <p:nvPr/>
          </p:nvGrpSpPr>
          <p:grpSpPr bwMode="auto">
            <a:xfrm rot="10800000" flipV="1">
              <a:off x="5214942" y="5072074"/>
              <a:ext cx="1143008" cy="714380"/>
              <a:chOff x="5572132" y="3357562"/>
              <a:chExt cx="785818" cy="358778"/>
            </a:xfrm>
          </p:grpSpPr>
          <p:cxnSp>
            <p:nvCxnSpPr>
              <p:cNvPr id="14" name="13 Conector recto de flecha"/>
              <p:cNvCxnSpPr/>
              <p:nvPr/>
            </p:nvCxnSpPr>
            <p:spPr>
              <a:xfrm rot="5400000" flipH="1" flipV="1">
                <a:off x="6036384" y="3392374"/>
                <a:ext cx="357181" cy="28595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rot="10800000">
                <a:off x="5572132" y="3713940"/>
                <a:ext cx="499868" cy="15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8" name="Text Box 10065"/>
            <p:cNvSpPr txBox="1">
              <a:spLocks noChangeArrowheads="1"/>
            </p:cNvSpPr>
            <p:nvPr/>
          </p:nvSpPr>
          <p:spPr bwMode="auto">
            <a:xfrm>
              <a:off x="5548320" y="5576888"/>
              <a:ext cx="1023944" cy="554037"/>
            </a:xfrm>
            <a:prstGeom prst="rect">
              <a:avLst/>
            </a:prstGeom>
            <a:noFill/>
            <a:ln w="9525">
              <a:noFill/>
              <a:miter lim="800000"/>
              <a:headEnd/>
              <a:tailEnd/>
            </a:ln>
          </p:spPr>
          <p:txBody>
            <a:bodyPr>
              <a:spAutoFit/>
            </a:bodyPr>
            <a:lstStyle/>
            <a:p>
              <a:pPr>
                <a:spcBef>
                  <a:spcPct val="50000"/>
                </a:spcBef>
                <a:defRPr/>
              </a:pPr>
              <a:r>
                <a:rPr lang="es-EC" sz="1000" b="1" dirty="0">
                  <a:effectLst>
                    <a:outerShdw blurRad="38100" dist="38100" dir="2700000" algn="tl">
                      <a:srgbClr val="000000">
                        <a:alpha val="43137"/>
                      </a:srgbClr>
                    </a:outerShdw>
                  </a:effectLst>
                  <a:latin typeface="Century Gothic" pitchFamily="34" charset="0"/>
                </a:rPr>
                <a:t>Pilotes Tubulares de Acero A 588</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6" name="14 Grupo"/>
            <p:cNvGrpSpPr>
              <a:grpSpLocks/>
            </p:cNvGrpSpPr>
            <p:nvPr/>
          </p:nvGrpSpPr>
          <p:grpSpPr bwMode="auto">
            <a:xfrm flipH="1" flipV="1">
              <a:off x="4307170" y="928670"/>
              <a:ext cx="785818" cy="1631388"/>
              <a:chOff x="5572132" y="3357562"/>
              <a:chExt cx="785818" cy="358778"/>
            </a:xfrm>
          </p:grpSpPr>
          <p:cxnSp>
            <p:nvCxnSpPr>
              <p:cNvPr id="20" name="19 Conector recto de flecha"/>
              <p:cNvCxnSpPr/>
              <p:nvPr/>
            </p:nvCxnSpPr>
            <p:spPr>
              <a:xfrm rot="5400000" flipH="1" flipV="1">
                <a:off x="6036781" y="3393136"/>
                <a:ext cx="357156" cy="2857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2" name="Text Box 10065"/>
            <p:cNvSpPr txBox="1">
              <a:spLocks noChangeArrowheads="1"/>
            </p:cNvSpPr>
            <p:nvPr/>
          </p:nvSpPr>
          <p:spPr bwMode="auto">
            <a:xfrm>
              <a:off x="4572000" y="714375"/>
              <a:ext cx="928694" cy="400050"/>
            </a:xfrm>
            <a:prstGeom prst="rect">
              <a:avLst/>
            </a:prstGeom>
            <a:noFill/>
            <a:ln w="9525">
              <a:noFill/>
              <a:miter lim="800000"/>
              <a:headEnd/>
              <a:tailEnd/>
            </a:ln>
          </p:spPr>
          <p:txBody>
            <a:bodyPr>
              <a:spAutoFit/>
            </a:bodyPr>
            <a:lstStyle/>
            <a:p>
              <a:pPr>
                <a:spcBef>
                  <a:spcPct val="50000"/>
                </a:spcBef>
                <a:defRPr/>
              </a:pPr>
              <a:r>
                <a:rPr lang="es-EC" sz="1000" b="1" dirty="0">
                  <a:effectLst>
                    <a:outerShdw blurRad="38100" dist="38100" dir="2700000" algn="tl">
                      <a:srgbClr val="000000">
                        <a:alpha val="43137"/>
                      </a:srgbClr>
                    </a:outerShdw>
                  </a:effectLst>
                  <a:latin typeface="Century Gothic" pitchFamily="34" charset="0"/>
                </a:rPr>
                <a:t>Calzada Vehicular</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7" name="14 Grupo"/>
            <p:cNvGrpSpPr>
              <a:grpSpLocks/>
            </p:cNvGrpSpPr>
            <p:nvPr/>
          </p:nvGrpSpPr>
          <p:grpSpPr bwMode="auto">
            <a:xfrm rot="10800000" flipV="1">
              <a:off x="5143504" y="3929066"/>
              <a:ext cx="1214446" cy="642942"/>
              <a:chOff x="5572132" y="3357562"/>
              <a:chExt cx="785818" cy="358778"/>
            </a:xfrm>
          </p:grpSpPr>
          <p:cxnSp>
            <p:nvCxnSpPr>
              <p:cNvPr id="24" name="23 Conector recto de flecha"/>
              <p:cNvCxnSpPr/>
              <p:nvPr/>
            </p:nvCxnSpPr>
            <p:spPr>
              <a:xfrm rot="5400000" flipH="1" flipV="1">
                <a:off x="6035638" y="3392394"/>
                <a:ext cx="357004" cy="28556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rot="10800000">
                <a:off x="5572132" y="3714564"/>
                <a:ext cx="500253" cy="177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 name="Text Box 10065"/>
            <p:cNvSpPr txBox="1">
              <a:spLocks noChangeArrowheads="1"/>
            </p:cNvSpPr>
            <p:nvPr/>
          </p:nvSpPr>
          <p:spPr bwMode="auto">
            <a:xfrm>
              <a:off x="5572132" y="4357688"/>
              <a:ext cx="1428760" cy="246062"/>
            </a:xfrm>
            <a:prstGeom prst="rect">
              <a:avLst/>
            </a:prstGeom>
            <a:noFill/>
            <a:ln w="9525">
              <a:noFill/>
              <a:miter lim="800000"/>
              <a:headEnd/>
              <a:tailEnd/>
            </a:ln>
          </p:spPr>
          <p:txBody>
            <a:bodyPr>
              <a:spAutoFit/>
            </a:bodyPr>
            <a:lstStyle/>
            <a:p>
              <a:pPr>
                <a:spcBef>
                  <a:spcPct val="50000"/>
                </a:spcBef>
                <a:defRPr/>
              </a:pPr>
              <a:r>
                <a:rPr lang="es-EC" sz="1000" b="1" dirty="0">
                  <a:effectLst>
                    <a:outerShdw blurRad="38100" dist="38100" dir="2700000" algn="tl">
                      <a:srgbClr val="000000">
                        <a:alpha val="43137"/>
                      </a:srgbClr>
                    </a:outerShdw>
                  </a:effectLst>
                  <a:latin typeface="Century Gothic" pitchFamily="34" charset="0"/>
                </a:rPr>
                <a:t>Columnas</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13" name="14 Grupo"/>
            <p:cNvGrpSpPr>
              <a:grpSpLocks/>
            </p:cNvGrpSpPr>
            <p:nvPr/>
          </p:nvGrpSpPr>
          <p:grpSpPr bwMode="auto">
            <a:xfrm rot="10800000" flipV="1">
              <a:off x="5143505" y="3214686"/>
              <a:ext cx="1214446" cy="642942"/>
              <a:chOff x="5572132" y="3357562"/>
              <a:chExt cx="785818" cy="358778"/>
            </a:xfrm>
          </p:grpSpPr>
          <p:cxnSp>
            <p:nvCxnSpPr>
              <p:cNvPr id="28" name="27 Conector recto de flecha"/>
              <p:cNvCxnSpPr/>
              <p:nvPr/>
            </p:nvCxnSpPr>
            <p:spPr>
              <a:xfrm rot="5400000" flipH="1" flipV="1">
                <a:off x="6035639" y="3392396"/>
                <a:ext cx="357004" cy="28556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rot="10800000">
                <a:off x="5572133" y="3714567"/>
                <a:ext cx="500253" cy="177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 name="14 Grupo"/>
            <p:cNvGrpSpPr>
              <a:grpSpLocks/>
            </p:cNvGrpSpPr>
            <p:nvPr/>
          </p:nvGrpSpPr>
          <p:grpSpPr bwMode="auto">
            <a:xfrm flipV="1">
              <a:off x="2714612" y="4071942"/>
              <a:ext cx="1000132" cy="500066"/>
              <a:chOff x="5572132" y="3357562"/>
              <a:chExt cx="785818" cy="358778"/>
            </a:xfrm>
          </p:grpSpPr>
          <p:cxnSp>
            <p:nvCxnSpPr>
              <p:cNvPr id="36" name="35 Conector recto de flecha"/>
              <p:cNvCxnSpPr/>
              <p:nvPr/>
            </p:nvCxnSpPr>
            <p:spPr>
              <a:xfrm rot="5400000" flipH="1" flipV="1">
                <a:off x="6036313" y="3393567"/>
                <a:ext cx="357637" cy="28563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rot="10800000">
                <a:off x="5572132" y="3715204"/>
                <a:ext cx="500180" cy="113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8" name="Text Box 10065"/>
            <p:cNvSpPr txBox="1">
              <a:spLocks noChangeArrowheads="1"/>
            </p:cNvSpPr>
            <p:nvPr/>
          </p:nvSpPr>
          <p:spPr bwMode="auto">
            <a:xfrm>
              <a:off x="2571736" y="3897313"/>
              <a:ext cx="928694" cy="246062"/>
            </a:xfrm>
            <a:prstGeom prst="rect">
              <a:avLst/>
            </a:prstGeom>
            <a:noFill/>
            <a:ln w="9525">
              <a:noFill/>
              <a:miter lim="800000"/>
              <a:headEnd/>
              <a:tailEnd/>
            </a:ln>
          </p:spPr>
          <p:txBody>
            <a:bodyPr>
              <a:spAutoFit/>
            </a:bodyPr>
            <a:lstStyle/>
            <a:p>
              <a:pPr>
                <a:spcBef>
                  <a:spcPct val="50000"/>
                </a:spcBef>
                <a:defRPr/>
              </a:pPr>
              <a:r>
                <a:rPr lang="es-EC" sz="1000" b="1" dirty="0">
                  <a:effectLst>
                    <a:outerShdw blurRad="38100" dist="38100" dir="2700000" algn="tl">
                      <a:srgbClr val="000000">
                        <a:alpha val="43137"/>
                      </a:srgbClr>
                    </a:outerShdw>
                  </a:effectLst>
                  <a:latin typeface="Century Gothic" pitchFamily="34" charset="0"/>
                </a:rPr>
                <a:t>Zapata</a:t>
              </a:r>
              <a:endParaRPr lang="es-ES" sz="1000" b="1" dirty="0">
                <a:effectLst>
                  <a:outerShdw blurRad="38100" dist="38100" dir="2700000" algn="tl">
                    <a:srgbClr val="000000">
                      <a:alpha val="43137"/>
                    </a:srgbClr>
                  </a:outerShdw>
                </a:effectLst>
                <a:latin typeface="Century Gothic" pitchFamily="34" charset="0"/>
              </a:endParaRPr>
            </a:p>
          </p:txBody>
        </p:sp>
        <p:sp>
          <p:nvSpPr>
            <p:cNvPr id="42" name="Text Box 10065"/>
            <p:cNvSpPr txBox="1">
              <a:spLocks noChangeArrowheads="1"/>
            </p:cNvSpPr>
            <p:nvPr/>
          </p:nvSpPr>
          <p:spPr bwMode="auto">
            <a:xfrm>
              <a:off x="5605470" y="2300288"/>
              <a:ext cx="1428760" cy="246062"/>
            </a:xfrm>
            <a:prstGeom prst="rect">
              <a:avLst/>
            </a:prstGeom>
            <a:noFill/>
            <a:ln w="9525">
              <a:noFill/>
              <a:miter lim="800000"/>
              <a:headEnd/>
              <a:tailEnd/>
            </a:ln>
          </p:spPr>
          <p:txBody>
            <a:bodyPr>
              <a:spAutoFit/>
            </a:bodyPr>
            <a:lstStyle/>
            <a:p>
              <a:pPr>
                <a:spcBef>
                  <a:spcPct val="50000"/>
                </a:spcBef>
                <a:defRPr/>
              </a:pPr>
              <a:r>
                <a:rPr lang="es-EC" sz="1000" b="1" dirty="0">
                  <a:effectLst>
                    <a:outerShdw blurRad="38100" dist="38100" dir="2700000" algn="tl">
                      <a:srgbClr val="000000">
                        <a:alpha val="43137"/>
                      </a:srgbClr>
                    </a:outerShdw>
                  </a:effectLst>
                  <a:latin typeface="Century Gothic" pitchFamily="34" charset="0"/>
                </a:rPr>
                <a:t>Vigas</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19" name="14 Grupo"/>
            <p:cNvGrpSpPr>
              <a:grpSpLocks/>
            </p:cNvGrpSpPr>
            <p:nvPr/>
          </p:nvGrpSpPr>
          <p:grpSpPr bwMode="auto">
            <a:xfrm flipH="1" flipV="1">
              <a:off x="5429256" y="2500306"/>
              <a:ext cx="714380" cy="357190"/>
              <a:chOff x="5572132" y="3357562"/>
              <a:chExt cx="785818" cy="358778"/>
            </a:xfrm>
          </p:grpSpPr>
          <p:cxnSp>
            <p:nvCxnSpPr>
              <p:cNvPr id="44" name="43 Conector recto de flecha"/>
              <p:cNvCxnSpPr/>
              <p:nvPr/>
            </p:nvCxnSpPr>
            <p:spPr>
              <a:xfrm rot="5400000" flipH="1" flipV="1">
                <a:off x="6036166" y="3392955"/>
                <a:ext cx="357181" cy="28638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rot="10800000">
                <a:off x="5572132" y="3714739"/>
                <a:ext cx="499431" cy="159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9" name="48 Conector recto de flecha"/>
            <p:cNvCxnSpPr/>
            <p:nvPr/>
          </p:nvCxnSpPr>
          <p:spPr>
            <a:xfrm>
              <a:off x="2857488" y="2000250"/>
              <a:ext cx="2643206" cy="1588"/>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Text Box 10065"/>
            <p:cNvSpPr txBox="1">
              <a:spLocks noChangeArrowheads="1"/>
            </p:cNvSpPr>
            <p:nvPr/>
          </p:nvSpPr>
          <p:spPr bwMode="auto">
            <a:xfrm>
              <a:off x="3786182" y="1825625"/>
              <a:ext cx="928693" cy="246063"/>
            </a:xfrm>
            <a:prstGeom prst="rect">
              <a:avLst/>
            </a:prstGeom>
            <a:noFill/>
            <a:ln w="9525">
              <a:noFill/>
              <a:miter lim="800000"/>
              <a:headEnd/>
              <a:tailEnd/>
            </a:ln>
          </p:spPr>
          <p:txBody>
            <a:bodyPr>
              <a:spAutoFit/>
            </a:bodyPr>
            <a:lstStyle/>
            <a:p>
              <a:pPr>
                <a:spcBef>
                  <a:spcPct val="50000"/>
                </a:spcBef>
                <a:defRPr/>
              </a:pPr>
              <a:r>
                <a:rPr lang="es-EC" sz="1000" b="1" dirty="0">
                  <a:effectLst>
                    <a:outerShdw blurRad="38100" dist="38100" dir="2700000" algn="tl">
                      <a:srgbClr val="000000">
                        <a:alpha val="43137"/>
                      </a:srgbClr>
                    </a:outerShdw>
                  </a:effectLst>
                  <a:latin typeface="Century Gothic" pitchFamily="34" charset="0"/>
                </a:rPr>
                <a:t>13.20 m</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23" name="14 Grupo"/>
            <p:cNvGrpSpPr>
              <a:grpSpLocks/>
            </p:cNvGrpSpPr>
            <p:nvPr/>
          </p:nvGrpSpPr>
          <p:grpSpPr bwMode="auto">
            <a:xfrm rot="10800000" flipH="1" flipV="1">
              <a:off x="2285984" y="3000372"/>
              <a:ext cx="1209682" cy="642942"/>
              <a:chOff x="5572132" y="3357562"/>
              <a:chExt cx="785818" cy="358778"/>
            </a:xfrm>
          </p:grpSpPr>
          <p:cxnSp>
            <p:nvCxnSpPr>
              <p:cNvPr id="56" name="55 Conector recto de flecha"/>
              <p:cNvCxnSpPr/>
              <p:nvPr/>
            </p:nvCxnSpPr>
            <p:spPr>
              <a:xfrm rot="5400000" flipH="1" flipV="1">
                <a:off x="6035588" y="3393237"/>
                <a:ext cx="357004" cy="28565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rot="10800000">
                <a:off x="5571101" y="3715453"/>
                <a:ext cx="500160" cy="177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8" name="Text Box 10065"/>
            <p:cNvSpPr txBox="1">
              <a:spLocks noChangeArrowheads="1"/>
            </p:cNvSpPr>
            <p:nvPr/>
          </p:nvSpPr>
          <p:spPr bwMode="auto">
            <a:xfrm>
              <a:off x="2285984" y="3429000"/>
              <a:ext cx="857256" cy="400050"/>
            </a:xfrm>
            <a:prstGeom prst="rect">
              <a:avLst/>
            </a:prstGeom>
            <a:noFill/>
            <a:ln w="9525">
              <a:noFill/>
              <a:miter lim="800000"/>
              <a:headEnd/>
              <a:tailEnd/>
            </a:ln>
          </p:spPr>
          <p:txBody>
            <a:bodyPr>
              <a:spAutoFit/>
            </a:bodyPr>
            <a:lstStyle/>
            <a:p>
              <a:pPr>
                <a:spcBef>
                  <a:spcPct val="50000"/>
                </a:spcBef>
                <a:defRPr/>
              </a:pPr>
              <a:r>
                <a:rPr lang="es-EC" sz="1000" b="1" dirty="0" err="1">
                  <a:effectLst>
                    <a:outerShdw blurRad="38100" dist="38100" dir="2700000" algn="tl">
                      <a:srgbClr val="000000">
                        <a:alpha val="43137"/>
                      </a:srgbClr>
                    </a:outerShdw>
                  </a:effectLst>
                  <a:latin typeface="Century Gothic" pitchFamily="34" charset="0"/>
                </a:rPr>
                <a:t>AisladoresSismicos</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27" name="14 Grupo"/>
            <p:cNvGrpSpPr>
              <a:grpSpLocks/>
            </p:cNvGrpSpPr>
            <p:nvPr/>
          </p:nvGrpSpPr>
          <p:grpSpPr bwMode="auto">
            <a:xfrm flipH="1" flipV="1">
              <a:off x="5500694" y="2000240"/>
              <a:ext cx="571504" cy="357190"/>
              <a:chOff x="5572132" y="3357562"/>
              <a:chExt cx="785818" cy="358778"/>
            </a:xfrm>
          </p:grpSpPr>
          <p:cxnSp>
            <p:nvCxnSpPr>
              <p:cNvPr id="60" name="59 Conector recto de flecha"/>
              <p:cNvCxnSpPr/>
              <p:nvPr/>
            </p:nvCxnSpPr>
            <p:spPr>
              <a:xfrm rot="5400000" flipH="1" flipV="1">
                <a:off x="6036385" y="3393170"/>
                <a:ext cx="357181" cy="28595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rot="10800000">
                <a:off x="5572132" y="3714735"/>
                <a:ext cx="499868" cy="15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2" name="Text Box 10065"/>
            <p:cNvSpPr txBox="1">
              <a:spLocks noChangeArrowheads="1"/>
            </p:cNvSpPr>
            <p:nvPr/>
          </p:nvSpPr>
          <p:spPr bwMode="auto">
            <a:xfrm>
              <a:off x="5643570" y="1785938"/>
              <a:ext cx="928693" cy="400050"/>
            </a:xfrm>
            <a:prstGeom prst="rect">
              <a:avLst/>
            </a:prstGeom>
            <a:noFill/>
            <a:ln w="9525">
              <a:noFill/>
              <a:miter lim="800000"/>
              <a:headEnd/>
              <a:tailEnd/>
            </a:ln>
          </p:spPr>
          <p:txBody>
            <a:bodyPr>
              <a:spAutoFit/>
            </a:bodyPr>
            <a:lstStyle/>
            <a:p>
              <a:pPr>
                <a:spcBef>
                  <a:spcPct val="50000"/>
                </a:spcBef>
                <a:defRPr/>
              </a:pPr>
              <a:r>
                <a:rPr lang="es-EC" sz="1000" b="1" dirty="0">
                  <a:effectLst>
                    <a:outerShdw blurRad="38100" dist="38100" dir="2700000" algn="tl">
                      <a:srgbClr val="000000">
                        <a:alpha val="43137"/>
                      </a:srgbClr>
                    </a:outerShdw>
                  </a:effectLst>
                  <a:latin typeface="Century Gothic" pitchFamily="34" charset="0"/>
                </a:rPr>
                <a:t>Barandales Metálicos</a:t>
              </a:r>
              <a:endParaRPr lang="es-ES" sz="1000" b="1" dirty="0">
                <a:effectLst>
                  <a:outerShdw blurRad="38100" dist="38100" dir="2700000" algn="tl">
                    <a:srgbClr val="000000">
                      <a:alpha val="43137"/>
                    </a:srgbClr>
                  </a:outerShdw>
                </a:effectLst>
                <a:latin typeface="Century Gothic" pitchFamily="34" charset="0"/>
              </a:endParaRPr>
            </a:p>
          </p:txBody>
        </p:sp>
      </p:grpSp>
      <p:sp>
        <p:nvSpPr>
          <p:cNvPr id="30" name="Text Box 10065"/>
          <p:cNvSpPr txBox="1">
            <a:spLocks noChangeArrowheads="1"/>
          </p:cNvSpPr>
          <p:nvPr/>
        </p:nvSpPr>
        <p:spPr bwMode="auto">
          <a:xfrm>
            <a:off x="6000770" y="3643313"/>
            <a:ext cx="1428750" cy="246062"/>
          </a:xfrm>
          <a:prstGeom prst="rect">
            <a:avLst/>
          </a:prstGeom>
          <a:noFill/>
          <a:ln w="9525">
            <a:noFill/>
            <a:miter lim="800000"/>
            <a:headEnd/>
            <a:tailEnd/>
          </a:ln>
        </p:spPr>
        <p:txBody>
          <a:bodyPr>
            <a:spAutoFit/>
          </a:bodyPr>
          <a:lstStyle/>
          <a:p>
            <a:pPr>
              <a:spcBef>
                <a:spcPct val="50000"/>
              </a:spcBef>
              <a:defRPr/>
            </a:pPr>
            <a:r>
              <a:rPr lang="es-EC" sz="1000" b="1" dirty="0">
                <a:effectLst>
                  <a:outerShdw blurRad="38100" dist="38100" dir="2700000" algn="tl">
                    <a:srgbClr val="000000">
                      <a:alpha val="43137"/>
                    </a:srgbClr>
                  </a:outerShdw>
                </a:effectLst>
                <a:latin typeface="Century Gothic" pitchFamily="34" charset="0"/>
              </a:rPr>
              <a:t>Cabezal</a:t>
            </a:r>
            <a:endParaRPr lang="es-ES" sz="1000" b="1" dirty="0">
              <a:effectLst>
                <a:outerShdw blurRad="38100" dist="38100" dir="2700000" algn="tl">
                  <a:srgbClr val="000000">
                    <a:alpha val="43137"/>
                  </a:srgbClr>
                </a:outerShdw>
              </a:effectLst>
              <a:latin typeface="Century Gothic" pitchFamily="34" charset="0"/>
            </a:endParaRPr>
          </a:p>
        </p:txBody>
      </p:sp>
      <p:sp>
        <p:nvSpPr>
          <p:cNvPr id="52" name="51 Rectángulo"/>
          <p:cNvSpPr/>
          <p:nvPr/>
        </p:nvSpPr>
        <p:spPr>
          <a:xfrm>
            <a:off x="1000100" y="4714884"/>
            <a:ext cx="1214446" cy="2143116"/>
          </a:xfrm>
          <a:prstGeom prst="rect">
            <a:avLst/>
          </a:prstGeom>
          <a:solidFill>
            <a:schemeClr val="accent1">
              <a:alpha val="41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52 Rectángulo"/>
          <p:cNvSpPr/>
          <p:nvPr/>
        </p:nvSpPr>
        <p:spPr>
          <a:xfrm>
            <a:off x="1000100" y="3071810"/>
            <a:ext cx="1214446" cy="1643074"/>
          </a:xfrm>
          <a:prstGeom prst="rect">
            <a:avLst/>
          </a:prstGeom>
          <a:solidFill>
            <a:schemeClr val="accent3">
              <a:lumMod val="75000"/>
              <a:alpha val="42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Rectángulo"/>
          <p:cNvSpPr/>
          <p:nvPr/>
        </p:nvSpPr>
        <p:spPr>
          <a:xfrm>
            <a:off x="1000100" y="0"/>
            <a:ext cx="1214446" cy="2500306"/>
          </a:xfrm>
          <a:prstGeom prst="rect">
            <a:avLst/>
          </a:prstGeom>
          <a:solidFill>
            <a:schemeClr val="accent6">
              <a:alpha val="3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53 Rectángulo"/>
          <p:cNvSpPr/>
          <p:nvPr/>
        </p:nvSpPr>
        <p:spPr>
          <a:xfrm>
            <a:off x="1000100" y="2500306"/>
            <a:ext cx="1214446" cy="571504"/>
          </a:xfrm>
          <a:prstGeom prst="rect">
            <a:avLst/>
          </a:prstGeom>
          <a:solidFill>
            <a:schemeClr val="accent2">
              <a:lumMod val="75000"/>
              <a:alpha val="4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65 CuadroTexto"/>
          <p:cNvSpPr txBox="1"/>
          <p:nvPr/>
        </p:nvSpPr>
        <p:spPr>
          <a:xfrm>
            <a:off x="857224" y="5572140"/>
            <a:ext cx="1500198" cy="461665"/>
          </a:xfrm>
          <a:prstGeom prst="rect">
            <a:avLst/>
          </a:prstGeom>
          <a:noFill/>
        </p:spPr>
        <p:txBody>
          <a:bodyPr wrap="square" rtlCol="0">
            <a:spAutoFit/>
          </a:bodyPr>
          <a:lstStyle/>
          <a:p>
            <a:pPr algn="ctr"/>
            <a:r>
              <a:rPr lang="es-EC" sz="1200" b="1" dirty="0" smtClean="0">
                <a:latin typeface="Century Gothic" pitchFamily="34" charset="0"/>
              </a:rPr>
              <a:t>CIMENTACIÓN PROFUDA</a:t>
            </a:r>
            <a:endParaRPr lang="es-EC" sz="1200" b="1" dirty="0">
              <a:latin typeface="Century Gothic" pitchFamily="34" charset="0"/>
            </a:endParaRPr>
          </a:p>
        </p:txBody>
      </p:sp>
      <p:sp>
        <p:nvSpPr>
          <p:cNvPr id="63" name="62 Rectángulo"/>
          <p:cNvSpPr/>
          <p:nvPr/>
        </p:nvSpPr>
        <p:spPr>
          <a:xfrm>
            <a:off x="0" y="2500306"/>
            <a:ext cx="9144000" cy="571504"/>
          </a:xfrm>
          <a:prstGeom prst="rect">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58 Rectángulo"/>
          <p:cNvSpPr/>
          <p:nvPr/>
        </p:nvSpPr>
        <p:spPr>
          <a:xfrm>
            <a:off x="-32" y="0"/>
            <a:ext cx="9144032" cy="2500306"/>
          </a:xfrm>
          <a:prstGeom prst="rect">
            <a:avLst/>
          </a:prstGeom>
          <a:solidFill>
            <a:schemeClr val="accent6">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4" name="63 Rectángulo"/>
          <p:cNvSpPr/>
          <p:nvPr/>
        </p:nvSpPr>
        <p:spPr>
          <a:xfrm>
            <a:off x="0" y="3071810"/>
            <a:ext cx="9144000" cy="1643074"/>
          </a:xfrm>
          <a:prstGeom prst="rect">
            <a:avLst/>
          </a:prstGeom>
          <a:solidFill>
            <a:schemeClr val="accent3">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800" b="1" dirty="0"/>
          </a:p>
        </p:txBody>
      </p:sp>
      <p:sp>
        <p:nvSpPr>
          <p:cNvPr id="67" name="66 CuadroTexto"/>
          <p:cNvSpPr txBox="1"/>
          <p:nvPr/>
        </p:nvSpPr>
        <p:spPr>
          <a:xfrm>
            <a:off x="857224" y="3571876"/>
            <a:ext cx="1500198" cy="461665"/>
          </a:xfrm>
          <a:prstGeom prst="rect">
            <a:avLst/>
          </a:prstGeom>
          <a:noFill/>
        </p:spPr>
        <p:txBody>
          <a:bodyPr wrap="square" rtlCol="0">
            <a:spAutoFit/>
          </a:bodyPr>
          <a:lstStyle/>
          <a:p>
            <a:pPr algn="ctr"/>
            <a:r>
              <a:rPr lang="es-EC" sz="1200" b="1" dirty="0" smtClean="0">
                <a:latin typeface="Century Gothic" pitchFamily="34" charset="0"/>
              </a:rPr>
              <a:t>SUB</a:t>
            </a:r>
          </a:p>
          <a:p>
            <a:pPr algn="ctr"/>
            <a:r>
              <a:rPr lang="es-EC" sz="1200" b="1" dirty="0" smtClean="0">
                <a:latin typeface="Century Gothic" pitchFamily="34" charset="0"/>
              </a:rPr>
              <a:t> ESTRUCTURA</a:t>
            </a:r>
            <a:endParaRPr lang="es-EC" sz="1200" b="1" dirty="0">
              <a:latin typeface="Century Gothic" pitchFamily="34" charset="0"/>
            </a:endParaRPr>
          </a:p>
        </p:txBody>
      </p:sp>
      <p:sp>
        <p:nvSpPr>
          <p:cNvPr id="68" name="67 CuadroTexto"/>
          <p:cNvSpPr txBox="1"/>
          <p:nvPr/>
        </p:nvSpPr>
        <p:spPr>
          <a:xfrm>
            <a:off x="857224" y="2571744"/>
            <a:ext cx="1500198" cy="461665"/>
          </a:xfrm>
          <a:prstGeom prst="rect">
            <a:avLst/>
          </a:prstGeom>
          <a:noFill/>
        </p:spPr>
        <p:txBody>
          <a:bodyPr wrap="square" rtlCol="0">
            <a:spAutoFit/>
          </a:bodyPr>
          <a:lstStyle/>
          <a:p>
            <a:pPr algn="ctr"/>
            <a:r>
              <a:rPr lang="es-EC" sz="1200" b="1" dirty="0" smtClean="0">
                <a:latin typeface="Century Gothic" pitchFamily="34" charset="0"/>
              </a:rPr>
              <a:t>SOBRE</a:t>
            </a:r>
          </a:p>
          <a:p>
            <a:pPr algn="ctr"/>
            <a:r>
              <a:rPr lang="es-EC" sz="1200" b="1" dirty="0" smtClean="0">
                <a:latin typeface="Century Gothic" pitchFamily="34" charset="0"/>
              </a:rPr>
              <a:t> ESTRUCTURA</a:t>
            </a:r>
            <a:endParaRPr lang="es-EC" sz="1200" b="1" dirty="0">
              <a:latin typeface="Century Gothic" pitchFamily="34" charset="0"/>
            </a:endParaRPr>
          </a:p>
        </p:txBody>
      </p:sp>
      <p:sp>
        <p:nvSpPr>
          <p:cNvPr id="69" name="68 CuadroTexto"/>
          <p:cNvSpPr txBox="1"/>
          <p:nvPr/>
        </p:nvSpPr>
        <p:spPr>
          <a:xfrm>
            <a:off x="857224" y="1214422"/>
            <a:ext cx="1500198" cy="461665"/>
          </a:xfrm>
          <a:prstGeom prst="rect">
            <a:avLst/>
          </a:prstGeom>
          <a:noFill/>
        </p:spPr>
        <p:txBody>
          <a:bodyPr wrap="square" rtlCol="0">
            <a:spAutoFit/>
          </a:bodyPr>
          <a:lstStyle/>
          <a:p>
            <a:pPr algn="ctr"/>
            <a:r>
              <a:rPr lang="es-EC" sz="1200" b="1" dirty="0" smtClean="0">
                <a:latin typeface="Century Gothic" pitchFamily="34" charset="0"/>
              </a:rPr>
              <a:t>ACABADOS</a:t>
            </a:r>
          </a:p>
          <a:p>
            <a:pPr algn="ctr"/>
            <a:endParaRPr lang="es-EC" sz="1200" b="1" dirty="0">
              <a:latin typeface="Century Gothic" pitchFamily="34" charset="0"/>
            </a:endParaRPr>
          </a:p>
        </p:txBody>
      </p:sp>
      <p:grpSp>
        <p:nvGrpSpPr>
          <p:cNvPr id="31" name="14 Grupo"/>
          <p:cNvGrpSpPr>
            <a:grpSpLocks/>
          </p:cNvGrpSpPr>
          <p:nvPr/>
        </p:nvGrpSpPr>
        <p:grpSpPr bwMode="auto">
          <a:xfrm flipH="1" flipV="1">
            <a:off x="3428992" y="2285990"/>
            <a:ext cx="285753" cy="251277"/>
            <a:chOff x="5572132" y="3357562"/>
            <a:chExt cx="785818" cy="358778"/>
          </a:xfrm>
        </p:grpSpPr>
        <p:cxnSp>
          <p:nvCxnSpPr>
            <p:cNvPr id="71" name="70 Conector recto de flecha"/>
            <p:cNvCxnSpPr/>
            <p:nvPr/>
          </p:nvCxnSpPr>
          <p:spPr>
            <a:xfrm rot="5400000" flipH="1" flipV="1">
              <a:off x="6036781" y="3393136"/>
              <a:ext cx="357156" cy="2857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3" name="Text Box 10065"/>
          <p:cNvSpPr txBox="1">
            <a:spLocks noChangeArrowheads="1"/>
          </p:cNvSpPr>
          <p:nvPr/>
        </p:nvSpPr>
        <p:spPr bwMode="auto">
          <a:xfrm>
            <a:off x="3108746" y="2080914"/>
            <a:ext cx="928688" cy="246221"/>
          </a:xfrm>
          <a:prstGeom prst="rect">
            <a:avLst/>
          </a:prstGeom>
          <a:noFill/>
          <a:ln w="9525">
            <a:noFill/>
            <a:miter lim="800000"/>
            <a:headEnd/>
            <a:tailEnd/>
          </a:ln>
        </p:spPr>
        <p:txBody>
          <a:bodyPr>
            <a:spAutoFit/>
          </a:bodyPr>
          <a:lstStyle/>
          <a:p>
            <a:pPr>
              <a:spcBef>
                <a:spcPct val="50000"/>
              </a:spcBef>
              <a:defRPr/>
            </a:pPr>
            <a:r>
              <a:rPr lang="es-EC" sz="1000" b="1" dirty="0" smtClean="0">
                <a:effectLst>
                  <a:outerShdw blurRad="38100" dist="38100" dir="2700000" algn="tl">
                    <a:srgbClr val="000000">
                      <a:alpha val="43137"/>
                    </a:srgbClr>
                  </a:outerShdw>
                </a:effectLst>
                <a:latin typeface="Century Gothic" pitchFamily="34" charset="0"/>
              </a:rPr>
              <a:t>N+11.95</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35840" name="14 Grupo"/>
          <p:cNvGrpSpPr>
            <a:grpSpLocks/>
          </p:cNvGrpSpPr>
          <p:nvPr/>
        </p:nvGrpSpPr>
        <p:grpSpPr bwMode="auto">
          <a:xfrm flipH="1" flipV="1">
            <a:off x="5786446" y="2714619"/>
            <a:ext cx="751324" cy="320245"/>
            <a:chOff x="5572132" y="3357562"/>
            <a:chExt cx="785818" cy="358778"/>
          </a:xfrm>
        </p:grpSpPr>
        <p:cxnSp>
          <p:nvCxnSpPr>
            <p:cNvPr id="75" name="74 Conector recto de flecha"/>
            <p:cNvCxnSpPr/>
            <p:nvPr/>
          </p:nvCxnSpPr>
          <p:spPr>
            <a:xfrm rot="5400000" flipH="1" flipV="1">
              <a:off x="6036781" y="3393136"/>
              <a:ext cx="357156" cy="2857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7" name="Text Box 10065"/>
          <p:cNvSpPr txBox="1">
            <a:spLocks noChangeArrowheads="1"/>
          </p:cNvSpPr>
          <p:nvPr/>
        </p:nvSpPr>
        <p:spPr bwMode="auto">
          <a:xfrm>
            <a:off x="6000766" y="2500307"/>
            <a:ext cx="928688" cy="246221"/>
          </a:xfrm>
          <a:prstGeom prst="rect">
            <a:avLst/>
          </a:prstGeom>
          <a:noFill/>
          <a:ln w="9525">
            <a:noFill/>
            <a:miter lim="800000"/>
            <a:headEnd/>
            <a:tailEnd/>
          </a:ln>
        </p:spPr>
        <p:txBody>
          <a:bodyPr wrap="square">
            <a:spAutoFit/>
          </a:bodyPr>
          <a:lstStyle/>
          <a:p>
            <a:pPr>
              <a:spcBef>
                <a:spcPct val="50000"/>
              </a:spcBef>
              <a:defRPr/>
            </a:pPr>
            <a:r>
              <a:rPr lang="es-EC" sz="1000" b="1" dirty="0" smtClean="0">
                <a:effectLst>
                  <a:outerShdw blurRad="38100" dist="38100" dir="2700000" algn="tl">
                    <a:srgbClr val="000000">
                      <a:alpha val="43137"/>
                    </a:srgbClr>
                  </a:outerShdw>
                </a:effectLst>
                <a:latin typeface="Century Gothic" pitchFamily="34" charset="0"/>
              </a:rPr>
              <a:t>N+9.288</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35841" name="14 Grupo"/>
          <p:cNvGrpSpPr>
            <a:grpSpLocks/>
          </p:cNvGrpSpPr>
          <p:nvPr/>
        </p:nvGrpSpPr>
        <p:grpSpPr bwMode="auto">
          <a:xfrm flipH="1" flipV="1">
            <a:off x="4214810" y="3143248"/>
            <a:ext cx="537010" cy="214315"/>
            <a:chOff x="5572132" y="3357562"/>
            <a:chExt cx="785818" cy="358778"/>
          </a:xfrm>
        </p:grpSpPr>
        <p:cxnSp>
          <p:nvCxnSpPr>
            <p:cNvPr id="79" name="78 Conector recto de flecha"/>
            <p:cNvCxnSpPr/>
            <p:nvPr/>
          </p:nvCxnSpPr>
          <p:spPr>
            <a:xfrm rot="5400000" flipH="1" flipV="1">
              <a:off x="6036781" y="3393136"/>
              <a:ext cx="357156" cy="2857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1" name="Text Box 10065"/>
          <p:cNvSpPr txBox="1">
            <a:spLocks noChangeArrowheads="1"/>
          </p:cNvSpPr>
          <p:nvPr/>
        </p:nvSpPr>
        <p:spPr bwMode="auto">
          <a:xfrm>
            <a:off x="4286248" y="2949993"/>
            <a:ext cx="928688" cy="246221"/>
          </a:xfrm>
          <a:prstGeom prst="rect">
            <a:avLst/>
          </a:prstGeom>
          <a:noFill/>
          <a:ln w="9525">
            <a:noFill/>
            <a:miter lim="800000"/>
            <a:headEnd/>
            <a:tailEnd/>
          </a:ln>
        </p:spPr>
        <p:txBody>
          <a:bodyPr wrap="square">
            <a:spAutoFit/>
          </a:bodyPr>
          <a:lstStyle/>
          <a:p>
            <a:pPr>
              <a:spcBef>
                <a:spcPct val="50000"/>
              </a:spcBef>
              <a:defRPr/>
            </a:pPr>
            <a:r>
              <a:rPr lang="es-EC" sz="1000" b="1" dirty="0" smtClean="0">
                <a:effectLst>
                  <a:outerShdw blurRad="38100" dist="38100" dir="2700000" algn="tl">
                    <a:srgbClr val="000000">
                      <a:alpha val="43137"/>
                    </a:srgbClr>
                  </a:outerShdw>
                </a:effectLst>
                <a:latin typeface="Century Gothic" pitchFamily="34" charset="0"/>
              </a:rPr>
              <a:t>N+7.688</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35842" name="14 Grupo"/>
          <p:cNvGrpSpPr>
            <a:grpSpLocks/>
          </p:cNvGrpSpPr>
          <p:nvPr/>
        </p:nvGrpSpPr>
        <p:grpSpPr bwMode="auto">
          <a:xfrm flipH="1" flipV="1">
            <a:off x="4214810" y="4267783"/>
            <a:ext cx="537010" cy="214315"/>
            <a:chOff x="5572132" y="3357562"/>
            <a:chExt cx="785818" cy="358778"/>
          </a:xfrm>
        </p:grpSpPr>
        <p:cxnSp>
          <p:nvCxnSpPr>
            <p:cNvPr id="83" name="82 Conector recto de flecha"/>
            <p:cNvCxnSpPr/>
            <p:nvPr/>
          </p:nvCxnSpPr>
          <p:spPr>
            <a:xfrm rot="5400000" flipH="1" flipV="1">
              <a:off x="6036781" y="3393136"/>
              <a:ext cx="357156" cy="2857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83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5" name="Text Box 10065"/>
          <p:cNvSpPr txBox="1">
            <a:spLocks noChangeArrowheads="1"/>
          </p:cNvSpPr>
          <p:nvPr/>
        </p:nvSpPr>
        <p:spPr bwMode="auto">
          <a:xfrm>
            <a:off x="4286248" y="4074528"/>
            <a:ext cx="928688" cy="246221"/>
          </a:xfrm>
          <a:prstGeom prst="rect">
            <a:avLst/>
          </a:prstGeom>
          <a:noFill/>
          <a:ln w="9525">
            <a:noFill/>
            <a:miter lim="800000"/>
            <a:headEnd/>
            <a:tailEnd/>
          </a:ln>
        </p:spPr>
        <p:txBody>
          <a:bodyPr wrap="square">
            <a:spAutoFit/>
          </a:bodyPr>
          <a:lstStyle/>
          <a:p>
            <a:pPr>
              <a:spcBef>
                <a:spcPct val="50000"/>
              </a:spcBef>
              <a:defRPr/>
            </a:pPr>
            <a:r>
              <a:rPr lang="es-EC" sz="1000" b="1" dirty="0" smtClean="0">
                <a:effectLst>
                  <a:outerShdw blurRad="38100" dist="38100" dir="2700000" algn="tl">
                    <a:srgbClr val="000000">
                      <a:alpha val="43137"/>
                    </a:srgbClr>
                  </a:outerShdw>
                </a:effectLst>
                <a:latin typeface="Century Gothic" pitchFamily="34" charset="0"/>
              </a:rPr>
              <a:t>N+2.330</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35843" name="14 Grupo"/>
          <p:cNvGrpSpPr>
            <a:grpSpLocks/>
          </p:cNvGrpSpPr>
          <p:nvPr/>
        </p:nvGrpSpPr>
        <p:grpSpPr bwMode="auto">
          <a:xfrm flipH="1" flipV="1">
            <a:off x="4572000" y="4581243"/>
            <a:ext cx="537010" cy="214315"/>
            <a:chOff x="5572132" y="3357562"/>
            <a:chExt cx="785818" cy="358778"/>
          </a:xfrm>
        </p:grpSpPr>
        <p:cxnSp>
          <p:nvCxnSpPr>
            <p:cNvPr id="87" name="86 Conector recto de flecha"/>
            <p:cNvCxnSpPr/>
            <p:nvPr/>
          </p:nvCxnSpPr>
          <p:spPr>
            <a:xfrm rot="5400000" flipH="1" flipV="1">
              <a:off x="6036781" y="3393136"/>
              <a:ext cx="357156" cy="2857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87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9" name="Text Box 10065"/>
          <p:cNvSpPr txBox="1">
            <a:spLocks noChangeArrowheads="1"/>
          </p:cNvSpPr>
          <p:nvPr/>
        </p:nvSpPr>
        <p:spPr bwMode="auto">
          <a:xfrm>
            <a:off x="4643438" y="4387988"/>
            <a:ext cx="928688" cy="246221"/>
          </a:xfrm>
          <a:prstGeom prst="rect">
            <a:avLst/>
          </a:prstGeom>
          <a:noFill/>
          <a:ln w="9525">
            <a:noFill/>
            <a:miter lim="800000"/>
            <a:headEnd/>
            <a:tailEnd/>
          </a:ln>
        </p:spPr>
        <p:txBody>
          <a:bodyPr wrap="square">
            <a:spAutoFit/>
          </a:bodyPr>
          <a:lstStyle/>
          <a:p>
            <a:pPr>
              <a:spcBef>
                <a:spcPct val="50000"/>
              </a:spcBef>
              <a:defRPr/>
            </a:pPr>
            <a:r>
              <a:rPr lang="es-EC" sz="1000" b="1" dirty="0" smtClean="0">
                <a:effectLst>
                  <a:outerShdw blurRad="38100" dist="38100" dir="2700000" algn="tl">
                    <a:srgbClr val="000000">
                      <a:alpha val="43137"/>
                    </a:srgbClr>
                  </a:outerShdw>
                </a:effectLst>
                <a:latin typeface="Century Gothic" pitchFamily="34" charset="0"/>
              </a:rPr>
              <a:t>N+0.68</a:t>
            </a:r>
            <a:endParaRPr lang="es-ES" sz="1000" b="1" dirty="0">
              <a:effectLst>
                <a:outerShdw blurRad="38100" dist="38100" dir="2700000" algn="tl">
                  <a:srgbClr val="000000">
                    <a:alpha val="43137"/>
                  </a:srgbClr>
                </a:outerShdw>
              </a:effectLst>
              <a:latin typeface="Century Gothic" pitchFamily="34" charset="0"/>
            </a:endParaRPr>
          </a:p>
        </p:txBody>
      </p:sp>
      <p:grpSp>
        <p:nvGrpSpPr>
          <p:cNvPr id="35844" name="14 Grupo"/>
          <p:cNvGrpSpPr>
            <a:grpSpLocks/>
          </p:cNvGrpSpPr>
          <p:nvPr/>
        </p:nvGrpSpPr>
        <p:grpSpPr bwMode="auto">
          <a:xfrm flipH="1" flipV="1">
            <a:off x="4606500" y="4892253"/>
            <a:ext cx="537010" cy="214315"/>
            <a:chOff x="5572132" y="3357562"/>
            <a:chExt cx="785818" cy="358778"/>
          </a:xfrm>
        </p:grpSpPr>
        <p:cxnSp>
          <p:nvCxnSpPr>
            <p:cNvPr id="91" name="90 Conector recto de flecha"/>
            <p:cNvCxnSpPr/>
            <p:nvPr/>
          </p:nvCxnSpPr>
          <p:spPr>
            <a:xfrm rot="5400000" flipH="1" flipV="1">
              <a:off x="6036781" y="3393136"/>
              <a:ext cx="357156" cy="2857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3" name="Text Box 10065"/>
          <p:cNvSpPr txBox="1">
            <a:spLocks noChangeArrowheads="1"/>
          </p:cNvSpPr>
          <p:nvPr/>
        </p:nvSpPr>
        <p:spPr bwMode="auto">
          <a:xfrm>
            <a:off x="4677938" y="4698998"/>
            <a:ext cx="928688" cy="246221"/>
          </a:xfrm>
          <a:prstGeom prst="rect">
            <a:avLst/>
          </a:prstGeom>
          <a:noFill/>
          <a:ln w="9525">
            <a:noFill/>
            <a:miter lim="800000"/>
            <a:headEnd/>
            <a:tailEnd/>
          </a:ln>
        </p:spPr>
        <p:txBody>
          <a:bodyPr wrap="square">
            <a:spAutoFit/>
          </a:bodyPr>
          <a:lstStyle/>
          <a:p>
            <a:pPr>
              <a:spcBef>
                <a:spcPct val="50000"/>
              </a:spcBef>
              <a:defRPr/>
            </a:pPr>
            <a:r>
              <a:rPr lang="es-EC" sz="1000" b="1" dirty="0" smtClean="0">
                <a:effectLst>
                  <a:outerShdw blurRad="38100" dist="38100" dir="2700000" algn="tl">
                    <a:srgbClr val="000000">
                      <a:alpha val="43137"/>
                    </a:srgbClr>
                  </a:outerShdw>
                </a:effectLst>
                <a:latin typeface="Century Gothic" pitchFamily="34" charset="0"/>
              </a:rPr>
              <a:t>N+0.00</a:t>
            </a:r>
            <a:endParaRPr lang="es-ES" sz="1000" b="1" dirty="0">
              <a:effectLst>
                <a:outerShdw blurRad="38100" dist="38100" dir="2700000" algn="tl">
                  <a:srgbClr val="000000">
                    <a:alpha val="43137"/>
                  </a:srgbClr>
                </a:outerShdw>
              </a:effectLst>
              <a:latin typeface="Century Gothic" pitchFamily="34" charset="0"/>
            </a:endParaRPr>
          </a:p>
        </p:txBody>
      </p:sp>
      <p:cxnSp>
        <p:nvCxnSpPr>
          <p:cNvPr id="95" name="94 Conector recto"/>
          <p:cNvCxnSpPr/>
          <p:nvPr/>
        </p:nvCxnSpPr>
        <p:spPr>
          <a:xfrm>
            <a:off x="4143372" y="5125040"/>
            <a:ext cx="71438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98" name="Picture 12" descr="DSCN1592"/>
          <p:cNvPicPr>
            <a:picLocks noChangeAspect="1" noChangeArrowheads="1"/>
          </p:cNvPicPr>
          <p:nvPr/>
        </p:nvPicPr>
        <p:blipFill>
          <a:blip r:embed="rId3" cstate="print"/>
          <a:stretch>
            <a:fillRect/>
          </a:stretch>
        </p:blipFill>
        <p:spPr bwMode="auto">
          <a:xfrm>
            <a:off x="6721169" y="3772335"/>
            <a:ext cx="2381266" cy="1785949"/>
          </a:xfrm>
          <a:prstGeom prst="rect">
            <a:avLst/>
          </a:prstGeom>
          <a:noFill/>
          <a:ln w="9525">
            <a:noFill/>
            <a:miter lim="800000"/>
            <a:headEnd/>
            <a:tailEnd/>
          </a:ln>
        </p:spPr>
      </p:pic>
      <p:pic>
        <p:nvPicPr>
          <p:cNvPr id="99" name="Picture 12" descr="DSCN1592"/>
          <p:cNvPicPr>
            <a:picLocks noChangeAspect="1" noChangeArrowheads="1"/>
          </p:cNvPicPr>
          <p:nvPr/>
        </p:nvPicPr>
        <p:blipFill>
          <a:blip r:embed="rId4" cstate="print"/>
          <a:stretch>
            <a:fillRect/>
          </a:stretch>
        </p:blipFill>
        <p:spPr bwMode="auto">
          <a:xfrm>
            <a:off x="6721169" y="1914947"/>
            <a:ext cx="2381266" cy="1785949"/>
          </a:xfrm>
          <a:prstGeom prst="rect">
            <a:avLst/>
          </a:prstGeom>
          <a:noFill/>
          <a:ln w="9525">
            <a:noFill/>
            <a:miter lim="800000"/>
            <a:headEnd/>
            <a:tailEnd/>
          </a:ln>
        </p:spPr>
      </p:pic>
      <p:pic>
        <p:nvPicPr>
          <p:cNvPr id="100" name="Picture 12" descr="DSCN1592"/>
          <p:cNvPicPr>
            <a:picLocks noChangeAspect="1" noChangeArrowheads="1"/>
          </p:cNvPicPr>
          <p:nvPr/>
        </p:nvPicPr>
        <p:blipFill>
          <a:blip r:embed="rId5" cstate="print"/>
          <a:stretch>
            <a:fillRect/>
          </a:stretch>
        </p:blipFill>
        <p:spPr bwMode="auto">
          <a:xfrm>
            <a:off x="6707314" y="41565"/>
            <a:ext cx="2381266" cy="1785949"/>
          </a:xfrm>
          <a:prstGeom prst="rect">
            <a:avLst/>
          </a:prstGeom>
          <a:noFill/>
          <a:ln w="9525">
            <a:noFill/>
            <a:miter lim="800000"/>
            <a:headEnd/>
            <a:tailEnd/>
          </a:ln>
        </p:spPr>
      </p:pic>
      <p:pic>
        <p:nvPicPr>
          <p:cNvPr id="101" name="Picture 12" descr="DSCN1592"/>
          <p:cNvPicPr>
            <a:picLocks noChangeAspect="1" noChangeArrowheads="1"/>
          </p:cNvPicPr>
          <p:nvPr/>
        </p:nvPicPr>
        <p:blipFill>
          <a:blip r:embed="rId6" cstate="print"/>
          <a:srcRect t="32000"/>
          <a:stretch>
            <a:fillRect/>
          </a:stretch>
        </p:blipFill>
        <p:spPr bwMode="auto">
          <a:xfrm>
            <a:off x="6721170" y="5629699"/>
            <a:ext cx="2381265" cy="1214446"/>
          </a:xfrm>
          <a:prstGeom prst="rect">
            <a:avLst/>
          </a:prstGeom>
          <a:noFill/>
          <a:ln w="9525">
            <a:noFill/>
            <a:miter lim="800000"/>
            <a:headEnd/>
            <a:tailEnd/>
          </a:ln>
        </p:spPr>
      </p:pic>
      <p:graphicFrame>
        <p:nvGraphicFramePr>
          <p:cNvPr id="96" name="95 Diagrama"/>
          <p:cNvGraphicFramePr/>
          <p:nvPr>
            <p:extLst>
              <p:ext uri="{D42A27DB-BD31-4B8C-83A1-F6EECF244321}">
                <p14:modId xmlns:p14="http://schemas.microsoft.com/office/powerpoint/2010/main" val="4286916539"/>
              </p:ext>
            </p:extLst>
          </p:nvPr>
        </p:nvGraphicFramePr>
        <p:xfrm>
          <a:off x="2500298" y="6215082"/>
          <a:ext cx="4572032" cy="3571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LANTILLA GTMANABI(4).jpg"/>
          <p:cNvPicPr>
            <a:picLocks noChangeAspect="1"/>
          </p:cNvPicPr>
          <p:nvPr/>
        </p:nvPicPr>
        <p:blipFill>
          <a:blip r:embed="rId3" cstate="print"/>
          <a:stretch>
            <a:fillRect/>
          </a:stretch>
        </p:blipFill>
        <p:spPr>
          <a:xfrm>
            <a:off x="0" y="0"/>
            <a:ext cx="9144000" cy="6858000"/>
          </a:xfrm>
          <a:prstGeom prst="rect">
            <a:avLst/>
          </a:prstGeom>
        </p:spPr>
      </p:pic>
      <p:sp>
        <p:nvSpPr>
          <p:cNvPr id="38" name="37 Rectángulo"/>
          <p:cNvSpPr/>
          <p:nvPr/>
        </p:nvSpPr>
        <p:spPr>
          <a:xfrm>
            <a:off x="0" y="1071546"/>
            <a:ext cx="9144000" cy="3929090"/>
          </a:xfrm>
          <a:prstGeom prst="rect">
            <a:avLst/>
          </a:prstGeom>
          <a:blipFill>
            <a:blip r:embed="rId4" cstate="print"/>
            <a:tile tx="0" ty="0" sx="50000" sy="5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44036" name="Picture 4"/>
          <p:cNvPicPr>
            <a:picLocks noChangeAspect="1" noChangeArrowheads="1"/>
          </p:cNvPicPr>
          <p:nvPr/>
        </p:nvPicPr>
        <p:blipFill>
          <a:blip r:embed="rId5" cstate="print"/>
          <a:srcRect l="25556" t="53559" r="73174" b="35056"/>
          <a:stretch>
            <a:fillRect/>
          </a:stretch>
        </p:blipFill>
        <p:spPr bwMode="auto">
          <a:xfrm>
            <a:off x="99114" y="1214422"/>
            <a:ext cx="686672" cy="3643338"/>
          </a:xfrm>
          <a:prstGeom prst="rect">
            <a:avLst/>
          </a:prstGeom>
          <a:blipFill dpi="0" rotWithShape="1">
            <a:blip r:embed="rId6" cstate="print">
              <a:alphaModFix amt="91000"/>
            </a:blip>
            <a:srcRect/>
            <a:tile tx="0" ty="0" sx="50000" sy="50000" flip="none" algn="tl"/>
          </a:blipFill>
          <a:ln w="9525">
            <a:noFill/>
            <a:miter lim="800000"/>
            <a:headEnd/>
            <a:tailEnd/>
          </a:ln>
          <a:effectLst/>
        </p:spPr>
      </p:pic>
      <p:sp>
        <p:nvSpPr>
          <p:cNvPr id="7177" name="36 CuadroTexto"/>
          <p:cNvSpPr txBox="1">
            <a:spLocks noChangeArrowheads="1"/>
          </p:cNvSpPr>
          <p:nvPr/>
        </p:nvSpPr>
        <p:spPr bwMode="auto">
          <a:xfrm>
            <a:off x="1428750" y="1662113"/>
            <a:ext cx="714375" cy="276225"/>
          </a:xfrm>
          <a:prstGeom prst="rect">
            <a:avLst/>
          </a:prstGeom>
          <a:noFill/>
          <a:ln w="9525">
            <a:noFill/>
            <a:miter lim="800000"/>
            <a:headEnd/>
            <a:tailEnd/>
          </a:ln>
        </p:spPr>
        <p:txBody>
          <a:bodyPr>
            <a:spAutoFit/>
          </a:bodyPr>
          <a:lstStyle/>
          <a:p>
            <a:r>
              <a:rPr lang="es-EC" sz="1200"/>
              <a:t>P7</a:t>
            </a:r>
          </a:p>
        </p:txBody>
      </p:sp>
      <p:pic>
        <p:nvPicPr>
          <p:cNvPr id="17" name="Picture 4"/>
          <p:cNvPicPr>
            <a:picLocks noChangeAspect="1" noChangeArrowheads="1"/>
          </p:cNvPicPr>
          <p:nvPr/>
        </p:nvPicPr>
        <p:blipFill>
          <a:blip r:embed="rId5" cstate="print"/>
          <a:srcRect l="41360" t="53559" r="43580" b="35056"/>
          <a:stretch>
            <a:fillRect/>
          </a:stretch>
        </p:blipFill>
        <p:spPr bwMode="auto">
          <a:xfrm>
            <a:off x="785786" y="1214422"/>
            <a:ext cx="8143932" cy="3643338"/>
          </a:xfrm>
          <a:prstGeom prst="rect">
            <a:avLst/>
          </a:prstGeom>
          <a:blipFill dpi="0" rotWithShape="1">
            <a:blip r:embed="rId6" cstate="print">
              <a:alphaModFix amt="91000"/>
            </a:blip>
            <a:srcRect/>
            <a:tile tx="0" ty="0" sx="50000" sy="50000" flip="none" algn="tl"/>
          </a:blipFill>
          <a:ln w="9525">
            <a:noFill/>
            <a:miter lim="800000"/>
            <a:headEnd/>
            <a:tailEnd/>
          </a:ln>
          <a:effectLst/>
        </p:spPr>
      </p:pic>
      <p:sp>
        <p:nvSpPr>
          <p:cNvPr id="7" name="6 Rectángulo"/>
          <p:cNvSpPr/>
          <p:nvPr/>
        </p:nvSpPr>
        <p:spPr>
          <a:xfrm>
            <a:off x="3200400" y="5188017"/>
            <a:ext cx="5336874" cy="907983"/>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spcFirstLastPara="0" vert="horz" wrap="square" lIns="106680" tIns="106680" rIns="106680" bIns="106680" numCol="1" spcCol="1270" anchor="ctr" anchorCtr="0">
            <a:noAutofit/>
          </a:bodyPr>
          <a:lstStyle/>
          <a:p>
            <a:pPr lvl="0" algn="ctr"/>
            <a:r>
              <a:rPr lang="es-ES" sz="2800" b="1" dirty="0" smtClean="0">
                <a:latin typeface="Century Gothic" pitchFamily="34" charset="0"/>
              </a:rPr>
              <a:t>CONCEPTO: ESTRUCTURAL-GEOTÉCNICO-HIDRÁULICO</a:t>
            </a:r>
            <a:endParaRPr lang="es-ES" sz="2800" b="1" dirty="0">
              <a:latin typeface="Century Gothic" pitchFamily="34" charset="0"/>
            </a:endParaRPr>
          </a:p>
        </p:txBody>
      </p:sp>
      <p:pic>
        <p:nvPicPr>
          <p:cNvPr id="10" name="Picture 8" descr="C:\Users\Home\Desktop\SIMBLOLOGIA.jpg"/>
          <p:cNvPicPr>
            <a:picLocks noChangeAspect="1" noChangeArrowheads="1"/>
          </p:cNvPicPr>
          <p:nvPr/>
        </p:nvPicPr>
        <p:blipFill>
          <a:blip r:embed="rId7" cstate="print"/>
          <a:srcRect l="6381" t="3563" r="10665" b="3810"/>
          <a:stretch>
            <a:fillRect/>
          </a:stretch>
        </p:blipFill>
        <p:spPr bwMode="auto">
          <a:xfrm>
            <a:off x="228600" y="4985816"/>
            <a:ext cx="2808312" cy="1643584"/>
          </a:xfrm>
          <a:prstGeom prst="rect">
            <a:avLst/>
          </a:prstGeom>
          <a:noFill/>
          <a:effectLst>
            <a:outerShdw blurRad="50800" dist="127000" dir="3720000" algn="ctr" rotWithShape="0">
              <a:srgbClr val="000000">
                <a:alpha val="57000"/>
              </a:srgbClr>
            </a:outerShdw>
          </a:effectLst>
        </p:spPr>
      </p:pic>
      <p:sp>
        <p:nvSpPr>
          <p:cNvPr id="9" name="8 CuadroTexto"/>
          <p:cNvSpPr txBox="1"/>
          <p:nvPr/>
        </p:nvSpPr>
        <p:spPr>
          <a:xfrm>
            <a:off x="179512" y="447055"/>
            <a:ext cx="8821209" cy="461665"/>
          </a:xfrm>
          <a:prstGeom prst="rect">
            <a:avLst/>
          </a:prstGeom>
          <a:solidFill>
            <a:srgbClr val="92D050"/>
          </a:solidFill>
        </p:spPr>
        <p:style>
          <a:lnRef idx="3">
            <a:schemeClr val="lt1"/>
          </a:lnRef>
          <a:fillRef idx="1002">
            <a:schemeClr val="lt1"/>
          </a:fillRef>
          <a:effectRef idx="1">
            <a:schemeClr val="accent1"/>
          </a:effectRef>
          <a:fontRef idx="minor">
            <a:schemeClr val="lt1"/>
          </a:fontRef>
        </p:style>
        <p:txBody>
          <a:bodyPr wrap="square" rtlCol="0">
            <a:spAutoFit/>
          </a:bodyPr>
          <a:lstStyle/>
          <a:p>
            <a:pPr algn="ctr"/>
            <a:r>
              <a:rPr lang="es-ES" sz="2400" b="1" dirty="0" smtClean="0"/>
              <a:t>PERFIL ESTRATIGRÁFICO (DEFINICIÓN DE COTA DESPLANTE)</a:t>
            </a:r>
            <a:endParaRPr lang="es-ES" sz="2400" b="1" dirty="0"/>
          </a:p>
        </p:txBody>
      </p:sp>
      <p:sp>
        <p:nvSpPr>
          <p:cNvPr id="12" name="11 CuadroTexto"/>
          <p:cNvSpPr txBox="1"/>
          <p:nvPr/>
        </p:nvSpPr>
        <p:spPr>
          <a:xfrm>
            <a:off x="755576" y="1628800"/>
            <a:ext cx="8174142" cy="276999"/>
          </a:xfrm>
          <a:prstGeom prst="rect">
            <a:avLst/>
          </a:prstGeom>
          <a:solidFill>
            <a:schemeClr val="accent2"/>
          </a:solidFill>
        </p:spPr>
        <p:style>
          <a:lnRef idx="3">
            <a:schemeClr val="lt1"/>
          </a:lnRef>
          <a:fillRef idx="1002">
            <a:schemeClr val="lt1"/>
          </a:fillRef>
          <a:effectRef idx="1">
            <a:schemeClr val="accent1"/>
          </a:effectRef>
          <a:fontRef idx="minor">
            <a:schemeClr val="lt1"/>
          </a:fontRef>
        </p:style>
        <p:txBody>
          <a:bodyPr wrap="square" rtlCol="0">
            <a:spAutoFit/>
          </a:bodyPr>
          <a:lstStyle/>
          <a:p>
            <a:pPr algn="ctr"/>
            <a:r>
              <a:rPr lang="es-ES" sz="1200" b="1" dirty="0" smtClean="0">
                <a:solidFill>
                  <a:schemeClr val="bg1"/>
                </a:solidFill>
              </a:rPr>
              <a:t>DIFERENCIA DE MAREAS (SPLASH ZONE)</a:t>
            </a:r>
            <a:endParaRPr lang="es-ES" sz="1200"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FOTOS MENSUALES\CARPETA 2009\AGOSTO 2009\PANORAMICAS\panos\DSC07906.JPG"/>
          <p:cNvPicPr>
            <a:picLocks noChangeAspect="1" noChangeArrowheads="1"/>
          </p:cNvPicPr>
          <p:nvPr/>
        </p:nvPicPr>
        <p:blipFill>
          <a:blip r:embed="rId3" cstate="print"/>
          <a:srcRect/>
          <a:stretch>
            <a:fillRect/>
          </a:stretch>
        </p:blipFill>
        <p:spPr bwMode="auto">
          <a:xfrm>
            <a:off x="-1" y="0"/>
            <a:ext cx="9108309" cy="6858000"/>
          </a:xfrm>
          <a:prstGeom prst="rect">
            <a:avLst/>
          </a:prstGeom>
          <a:noFill/>
        </p:spPr>
      </p:pic>
      <p:graphicFrame>
        <p:nvGraphicFramePr>
          <p:cNvPr id="9" name="8 Diagrama"/>
          <p:cNvGraphicFramePr/>
          <p:nvPr>
            <p:extLst>
              <p:ext uri="{D42A27DB-BD31-4B8C-83A1-F6EECF244321}">
                <p14:modId xmlns:p14="http://schemas.microsoft.com/office/powerpoint/2010/main" val="541295466"/>
              </p:ext>
            </p:extLst>
          </p:nvPr>
        </p:nvGraphicFramePr>
        <p:xfrm>
          <a:off x="4554153" y="2276872"/>
          <a:ext cx="4427984" cy="1152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10064" descr="LOGO DEL CUERPO (VERDE)"/>
          <p:cNvPicPr>
            <a:picLocks noChangeAspect="1" noChangeArrowheads="1"/>
          </p:cNvPicPr>
          <p:nvPr/>
        </p:nvPicPr>
        <p:blipFill>
          <a:blip r:embed="rId9" cstate="print"/>
          <a:srcRect/>
          <a:stretch>
            <a:fillRect/>
          </a:stretch>
        </p:blipFill>
        <p:spPr bwMode="auto">
          <a:xfrm>
            <a:off x="6143635" y="642918"/>
            <a:ext cx="2281381" cy="1571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LANTILLA GTMANABI(4).jpg"/>
          <p:cNvPicPr>
            <a:picLocks noChangeAspect="1"/>
          </p:cNvPicPr>
          <p:nvPr/>
        </p:nvPicPr>
        <p:blipFill>
          <a:blip r:embed="rId3" cstate="print"/>
          <a:stretch>
            <a:fillRect/>
          </a:stretch>
        </p:blipFill>
        <p:spPr>
          <a:xfrm>
            <a:off x="0" y="0"/>
            <a:ext cx="9144000" cy="6858000"/>
          </a:xfrm>
          <a:prstGeom prst="rect">
            <a:avLst/>
          </a:prstGeom>
        </p:spPr>
      </p:pic>
      <p:pic>
        <p:nvPicPr>
          <p:cNvPr id="90117" name="Picture 5" descr="G:\FOTOS\DSC07502.JPG"/>
          <p:cNvPicPr>
            <a:picLocks noChangeAspect="1" noChangeArrowheads="1"/>
          </p:cNvPicPr>
          <p:nvPr/>
        </p:nvPicPr>
        <p:blipFill>
          <a:blip r:embed="rId4" cstate="print"/>
          <a:srcRect/>
          <a:stretch>
            <a:fillRect/>
          </a:stretch>
        </p:blipFill>
        <p:spPr bwMode="auto">
          <a:xfrm>
            <a:off x="4572000" y="3645024"/>
            <a:ext cx="4320480" cy="2880320"/>
          </a:xfrm>
          <a:prstGeom prst="rect">
            <a:avLst/>
          </a:prstGeom>
          <a:noFill/>
        </p:spPr>
      </p:pic>
      <p:pic>
        <p:nvPicPr>
          <p:cNvPr id="90116" name="Picture 4" descr="G:\FOTOS\DSC00291.JPG"/>
          <p:cNvPicPr>
            <a:picLocks noChangeAspect="1" noChangeArrowheads="1"/>
          </p:cNvPicPr>
          <p:nvPr/>
        </p:nvPicPr>
        <p:blipFill>
          <a:blip r:embed="rId5" cstate="print"/>
          <a:srcRect/>
          <a:stretch>
            <a:fillRect/>
          </a:stretch>
        </p:blipFill>
        <p:spPr bwMode="auto">
          <a:xfrm>
            <a:off x="179512" y="3645024"/>
            <a:ext cx="4320480" cy="2880320"/>
          </a:xfrm>
          <a:prstGeom prst="rect">
            <a:avLst/>
          </a:prstGeom>
          <a:noFill/>
        </p:spPr>
      </p:pic>
      <p:pic>
        <p:nvPicPr>
          <p:cNvPr id="90115" name="Picture 3" descr="G:\FOTOS\DSC00615.JPG"/>
          <p:cNvPicPr>
            <a:picLocks noChangeAspect="1" noChangeArrowheads="1"/>
          </p:cNvPicPr>
          <p:nvPr/>
        </p:nvPicPr>
        <p:blipFill>
          <a:blip r:embed="rId6" cstate="print"/>
          <a:srcRect/>
          <a:stretch>
            <a:fillRect/>
          </a:stretch>
        </p:blipFill>
        <p:spPr bwMode="auto">
          <a:xfrm>
            <a:off x="4499992" y="332656"/>
            <a:ext cx="4320480" cy="2952328"/>
          </a:xfrm>
          <a:prstGeom prst="rect">
            <a:avLst/>
          </a:prstGeom>
          <a:noFill/>
        </p:spPr>
      </p:pic>
      <p:pic>
        <p:nvPicPr>
          <p:cNvPr id="90114" name="Picture 2" descr="G:\FOTOS\DSC01157.JPG"/>
          <p:cNvPicPr>
            <a:picLocks noChangeAspect="1" noChangeArrowheads="1"/>
          </p:cNvPicPr>
          <p:nvPr/>
        </p:nvPicPr>
        <p:blipFill>
          <a:blip r:embed="rId7" cstate="print"/>
          <a:srcRect/>
          <a:stretch>
            <a:fillRect/>
          </a:stretch>
        </p:blipFill>
        <p:spPr bwMode="auto">
          <a:xfrm>
            <a:off x="179512" y="332656"/>
            <a:ext cx="4283968" cy="3024336"/>
          </a:xfrm>
          <a:prstGeom prst="rect">
            <a:avLst/>
          </a:prstGeom>
          <a:noFill/>
        </p:spPr>
      </p:pic>
      <p:sp>
        <p:nvSpPr>
          <p:cNvPr id="12" name="Text Box 10065"/>
          <p:cNvSpPr txBox="1">
            <a:spLocks noChangeArrowheads="1"/>
          </p:cNvSpPr>
          <p:nvPr/>
        </p:nvSpPr>
        <p:spPr bwMode="auto">
          <a:xfrm>
            <a:off x="3214688" y="6143625"/>
            <a:ext cx="7850187" cy="400050"/>
          </a:xfrm>
          <a:prstGeom prst="rect">
            <a:avLst/>
          </a:prstGeom>
          <a:noFill/>
          <a:ln w="9525">
            <a:noFill/>
            <a:miter lim="800000"/>
            <a:headEnd/>
            <a:tailEnd/>
          </a:ln>
        </p:spPr>
        <p:txBody>
          <a:bodyPr>
            <a:spAutoFit/>
          </a:bodyPr>
          <a:lstStyle/>
          <a:p>
            <a:pPr>
              <a:spcBef>
                <a:spcPct val="50000"/>
              </a:spcBef>
              <a:defRPr/>
            </a:pP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18" name="Text Box 10065"/>
          <p:cNvSpPr txBox="1">
            <a:spLocks noChangeArrowheads="1"/>
          </p:cNvSpPr>
          <p:nvPr/>
        </p:nvSpPr>
        <p:spPr bwMode="auto">
          <a:xfrm>
            <a:off x="179512" y="3284984"/>
            <a:ext cx="6984776" cy="338554"/>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spcBef>
                <a:spcPct val="50000"/>
              </a:spcBef>
              <a:tabLst>
                <a:tab pos="5467350" algn="l"/>
              </a:tabLst>
              <a:defRPr/>
            </a:pPr>
            <a:r>
              <a:rPr lang="es-EC" sz="1600" b="1" dirty="0" smtClean="0">
                <a:effectLst>
                  <a:outerShdw blurRad="38100" dist="38100" dir="2700000" algn="tl">
                    <a:srgbClr val="000000">
                      <a:alpha val="43137"/>
                    </a:srgbClr>
                  </a:outerShdw>
                </a:effectLst>
                <a:latin typeface="Century Gothic" pitchFamily="34" charset="0"/>
              </a:rPr>
              <a:t>Llegada de Pilotes y Almacenamiento en Patio de Maniobras  </a:t>
            </a:r>
            <a:endParaRPr lang="es-ES" sz="1600" b="1" dirty="0">
              <a:effectLst>
                <a:outerShdw blurRad="38100" dist="38100" dir="2700000" algn="tl">
                  <a:srgbClr val="000000">
                    <a:alpha val="43137"/>
                  </a:srgbClr>
                </a:outerShdw>
              </a:effectLst>
              <a:latin typeface="Century Gothic" pitchFamily="34" charset="0"/>
            </a:endParaRPr>
          </a:p>
        </p:txBody>
      </p:sp>
      <p:sp>
        <p:nvSpPr>
          <p:cNvPr id="33" name="Text Box 10065"/>
          <p:cNvSpPr txBox="1">
            <a:spLocks noChangeArrowheads="1"/>
          </p:cNvSpPr>
          <p:nvPr/>
        </p:nvSpPr>
        <p:spPr bwMode="auto">
          <a:xfrm>
            <a:off x="179512" y="6453336"/>
            <a:ext cx="6408712" cy="338554"/>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spcBef>
                <a:spcPct val="50000"/>
              </a:spcBef>
              <a:tabLst>
                <a:tab pos="5467350" algn="l"/>
              </a:tabLst>
              <a:defRPr/>
            </a:pPr>
            <a:r>
              <a:rPr lang="es-ES" sz="1600" b="1" dirty="0" smtClean="0">
                <a:effectLst>
                  <a:outerShdw blurRad="38100" dist="38100" dir="2700000" algn="tl">
                    <a:srgbClr val="000000">
                      <a:alpha val="43137"/>
                    </a:srgbClr>
                  </a:outerShdw>
                </a:effectLst>
                <a:latin typeface="Century Gothic" pitchFamily="34" charset="0"/>
              </a:rPr>
              <a:t> Suelda de Pilotes y Pruebas de Ultrasonido </a:t>
            </a:r>
            <a:endParaRPr lang="es-ES" sz="1600" b="1" dirty="0">
              <a:effectLst>
                <a:outerShdw blurRad="38100" dist="38100" dir="2700000" algn="tl">
                  <a:srgbClr val="000000">
                    <a:alpha val="43137"/>
                  </a:srgbClr>
                </a:outerShdw>
              </a:effectLst>
              <a:latin typeface="Century Gothic" pitchFamily="34" charset="0"/>
            </a:endParaRPr>
          </a:p>
        </p:txBody>
      </p:sp>
      <p:graphicFrame>
        <p:nvGraphicFramePr>
          <p:cNvPr id="45" name="44 Diagrama"/>
          <p:cNvGraphicFramePr/>
          <p:nvPr>
            <p:extLst>
              <p:ext uri="{D42A27DB-BD31-4B8C-83A1-F6EECF244321}">
                <p14:modId xmlns:p14="http://schemas.microsoft.com/office/powerpoint/2010/main" val="3616281167"/>
              </p:ext>
            </p:extLst>
          </p:nvPr>
        </p:nvGraphicFramePr>
        <p:xfrm>
          <a:off x="2915816" y="-27384"/>
          <a:ext cx="3002676" cy="8367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PLANTILLA GTMANABI(4).jpg"/>
          <p:cNvPicPr>
            <a:picLocks noChangeAspect="1"/>
          </p:cNvPicPr>
          <p:nvPr/>
        </p:nvPicPr>
        <p:blipFill>
          <a:blip r:embed="rId3" cstate="print"/>
          <a:stretch>
            <a:fillRect/>
          </a:stretch>
        </p:blipFill>
        <p:spPr>
          <a:xfrm>
            <a:off x="0" y="0"/>
            <a:ext cx="9144000" cy="6858000"/>
          </a:xfrm>
          <a:prstGeom prst="rect">
            <a:avLst/>
          </a:prstGeom>
        </p:spPr>
      </p:pic>
      <p:sp>
        <p:nvSpPr>
          <p:cNvPr id="12" name="Text Box 10065"/>
          <p:cNvSpPr txBox="1">
            <a:spLocks noChangeArrowheads="1"/>
          </p:cNvSpPr>
          <p:nvPr/>
        </p:nvSpPr>
        <p:spPr bwMode="auto">
          <a:xfrm>
            <a:off x="3214688" y="6143625"/>
            <a:ext cx="7850187" cy="400050"/>
          </a:xfrm>
          <a:prstGeom prst="rect">
            <a:avLst/>
          </a:prstGeom>
          <a:noFill/>
          <a:ln w="9525">
            <a:noFill/>
            <a:miter lim="800000"/>
            <a:headEnd/>
            <a:tailEnd/>
          </a:ln>
        </p:spPr>
        <p:txBody>
          <a:bodyPr>
            <a:spAutoFit/>
          </a:bodyPr>
          <a:lstStyle/>
          <a:p>
            <a:pPr>
              <a:spcBef>
                <a:spcPct val="50000"/>
              </a:spcBef>
              <a:defRPr/>
            </a:pP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11268" name="Picture 12" descr="DSCN1592"/>
          <p:cNvPicPr>
            <a:picLocks noChangeAspect="1" noChangeArrowheads="1"/>
          </p:cNvPicPr>
          <p:nvPr/>
        </p:nvPicPr>
        <p:blipFill>
          <a:blip r:embed="rId4" cstate="print"/>
          <a:srcRect/>
          <a:stretch>
            <a:fillRect/>
          </a:stretch>
        </p:blipFill>
        <p:spPr bwMode="auto">
          <a:xfrm>
            <a:off x="4000500" y="3714750"/>
            <a:ext cx="3643313" cy="2438400"/>
          </a:xfrm>
          <a:prstGeom prst="rect">
            <a:avLst/>
          </a:prstGeom>
          <a:noFill/>
          <a:ln w="9525">
            <a:noFill/>
            <a:miter lim="800000"/>
            <a:headEnd/>
            <a:tailEnd/>
          </a:ln>
        </p:spPr>
      </p:pic>
      <p:pic>
        <p:nvPicPr>
          <p:cNvPr id="11269" name="Picture 12" descr="DSCN1592"/>
          <p:cNvPicPr>
            <a:picLocks noChangeAspect="1" noChangeArrowheads="1"/>
          </p:cNvPicPr>
          <p:nvPr/>
        </p:nvPicPr>
        <p:blipFill>
          <a:blip r:embed="rId5" cstate="print"/>
          <a:srcRect/>
          <a:stretch>
            <a:fillRect/>
          </a:stretch>
        </p:blipFill>
        <p:spPr bwMode="auto">
          <a:xfrm>
            <a:off x="395536" y="764704"/>
            <a:ext cx="3627437" cy="2428875"/>
          </a:xfrm>
          <a:prstGeom prst="rect">
            <a:avLst/>
          </a:prstGeom>
          <a:noFill/>
          <a:ln w="9525">
            <a:noFill/>
            <a:miter lim="800000"/>
            <a:headEnd/>
            <a:tailEnd/>
          </a:ln>
        </p:spPr>
      </p:pic>
      <p:pic>
        <p:nvPicPr>
          <p:cNvPr id="11270" name="Picture 12" descr="DSCN1592"/>
          <p:cNvPicPr>
            <a:picLocks noChangeAspect="1" noChangeArrowheads="1"/>
          </p:cNvPicPr>
          <p:nvPr/>
        </p:nvPicPr>
        <p:blipFill>
          <a:blip r:embed="rId6" cstate="print"/>
          <a:srcRect l="17662"/>
          <a:stretch>
            <a:fillRect/>
          </a:stretch>
        </p:blipFill>
        <p:spPr bwMode="auto">
          <a:xfrm>
            <a:off x="4067944" y="764704"/>
            <a:ext cx="3000375" cy="2448272"/>
          </a:xfrm>
          <a:prstGeom prst="rect">
            <a:avLst/>
          </a:prstGeom>
          <a:noFill/>
          <a:ln w="9525">
            <a:noFill/>
            <a:miter lim="800000"/>
            <a:headEnd/>
            <a:tailEnd/>
          </a:ln>
        </p:spPr>
      </p:pic>
      <p:sp>
        <p:nvSpPr>
          <p:cNvPr id="18" name="Text Box 10065"/>
          <p:cNvSpPr txBox="1">
            <a:spLocks noChangeArrowheads="1"/>
          </p:cNvSpPr>
          <p:nvPr/>
        </p:nvSpPr>
        <p:spPr bwMode="auto">
          <a:xfrm>
            <a:off x="395536" y="3212976"/>
            <a:ext cx="6192688" cy="338554"/>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spcBef>
                <a:spcPct val="50000"/>
              </a:spcBef>
              <a:tabLst>
                <a:tab pos="5467350" algn="l"/>
              </a:tabLst>
              <a:defRPr/>
            </a:pPr>
            <a:r>
              <a:rPr lang="es-EC" sz="1600" b="1" dirty="0" smtClean="0">
                <a:effectLst>
                  <a:outerShdw blurRad="38100" dist="38100" dir="2700000" algn="tl">
                    <a:srgbClr val="000000">
                      <a:alpha val="43137"/>
                    </a:srgbClr>
                  </a:outerShdw>
                </a:effectLst>
                <a:latin typeface="Century Gothic" pitchFamily="34" charset="0"/>
              </a:rPr>
              <a:t>Colocación Obra Falsa e Hinca con Martillo Vibratorio  </a:t>
            </a:r>
            <a:endParaRPr lang="es-ES" sz="1600" b="1" dirty="0">
              <a:effectLst>
                <a:outerShdw blurRad="38100" dist="38100" dir="2700000" algn="tl">
                  <a:srgbClr val="000000">
                    <a:alpha val="43137"/>
                  </a:srgbClr>
                </a:outerShdw>
              </a:effectLst>
              <a:latin typeface="Century Gothic" pitchFamily="34" charset="0"/>
            </a:endParaRPr>
          </a:p>
        </p:txBody>
      </p:sp>
      <p:sp>
        <p:nvSpPr>
          <p:cNvPr id="19" name="Text Box 10065"/>
          <p:cNvSpPr txBox="1">
            <a:spLocks noChangeArrowheads="1"/>
          </p:cNvSpPr>
          <p:nvPr/>
        </p:nvSpPr>
        <p:spPr bwMode="auto">
          <a:xfrm>
            <a:off x="2843808" y="1124744"/>
            <a:ext cx="993279" cy="276999"/>
          </a:xfrm>
          <a:prstGeom prst="rect">
            <a:avLst/>
          </a:prstGeom>
          <a:noFill/>
          <a:ln w="9525">
            <a:noFill/>
            <a:miter lim="800000"/>
            <a:headEnd/>
            <a:tailEnd/>
          </a:ln>
        </p:spPr>
        <p:txBody>
          <a:bodyPr wrap="square">
            <a:spAutoFit/>
          </a:bodyPr>
          <a:lstStyle/>
          <a:p>
            <a:pPr>
              <a:spcBef>
                <a:spcPct val="50000"/>
              </a:spcBef>
              <a:defRPr/>
            </a:pPr>
            <a:r>
              <a:rPr lang="es-EC" sz="1200" b="1" dirty="0">
                <a:solidFill>
                  <a:schemeClr val="tx1">
                    <a:lumMod val="75000"/>
                    <a:lumOff val="25000"/>
                  </a:schemeClr>
                </a:solidFill>
                <a:latin typeface="Century Gothic" pitchFamily="34" charset="0"/>
              </a:rPr>
              <a:t>Obra Falsa</a:t>
            </a:r>
            <a:endParaRPr lang="es-ES" sz="1200" b="1" dirty="0">
              <a:solidFill>
                <a:schemeClr val="tx1">
                  <a:lumMod val="75000"/>
                  <a:lumOff val="25000"/>
                </a:schemeClr>
              </a:solidFill>
              <a:latin typeface="Century Gothic" pitchFamily="34" charset="0"/>
            </a:endParaRPr>
          </a:p>
        </p:txBody>
      </p:sp>
      <p:cxnSp>
        <p:nvCxnSpPr>
          <p:cNvPr id="20" name="19 Conector recto de flecha"/>
          <p:cNvCxnSpPr/>
          <p:nvPr/>
        </p:nvCxnSpPr>
        <p:spPr>
          <a:xfrm rot="5400000">
            <a:off x="2557487" y="1483073"/>
            <a:ext cx="571500" cy="1428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4" name="Text Box 10065"/>
          <p:cNvSpPr txBox="1">
            <a:spLocks noChangeArrowheads="1"/>
          </p:cNvSpPr>
          <p:nvPr/>
        </p:nvSpPr>
        <p:spPr bwMode="auto">
          <a:xfrm>
            <a:off x="539552" y="2852936"/>
            <a:ext cx="1000125" cy="276225"/>
          </a:xfrm>
          <a:prstGeom prst="rect">
            <a:avLst/>
          </a:prstGeom>
          <a:noFill/>
          <a:ln w="9525">
            <a:noFill/>
            <a:miter lim="800000"/>
            <a:headEnd/>
            <a:tailEnd/>
          </a:ln>
        </p:spPr>
        <p:txBody>
          <a:bodyPr>
            <a:spAutoFit/>
          </a:bodyPr>
          <a:lstStyle/>
          <a:p>
            <a:pPr>
              <a:spcBef>
                <a:spcPct val="50000"/>
              </a:spcBef>
            </a:pPr>
            <a:r>
              <a:rPr lang="es-EC" sz="1200" b="1" dirty="0">
                <a:latin typeface="Century Gothic" pitchFamily="34" charset="0"/>
              </a:rPr>
              <a:t>Barcaza</a:t>
            </a:r>
            <a:endParaRPr lang="es-ES" sz="1200" b="1" dirty="0">
              <a:latin typeface="Century Gothic" pitchFamily="34" charset="0"/>
            </a:endParaRPr>
          </a:p>
        </p:txBody>
      </p:sp>
      <p:cxnSp>
        <p:nvCxnSpPr>
          <p:cNvPr id="28" name="27 Conector recto de flecha"/>
          <p:cNvCxnSpPr/>
          <p:nvPr/>
        </p:nvCxnSpPr>
        <p:spPr>
          <a:xfrm rot="5400000" flipH="1" flipV="1">
            <a:off x="1260203" y="2636341"/>
            <a:ext cx="285750" cy="1428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 Box 10065"/>
          <p:cNvSpPr txBox="1">
            <a:spLocks noChangeArrowheads="1"/>
          </p:cNvSpPr>
          <p:nvPr/>
        </p:nvSpPr>
        <p:spPr bwMode="auto">
          <a:xfrm>
            <a:off x="3071813" y="2571750"/>
            <a:ext cx="785812" cy="276225"/>
          </a:xfrm>
          <a:prstGeom prst="rect">
            <a:avLst/>
          </a:prstGeom>
          <a:noFill/>
          <a:ln w="9525">
            <a:noFill/>
            <a:miter lim="800000"/>
            <a:headEnd/>
            <a:tailEnd/>
          </a:ln>
        </p:spPr>
        <p:txBody>
          <a:bodyPr>
            <a:spAutoFit/>
          </a:bodyPr>
          <a:lstStyle/>
          <a:p>
            <a:pPr>
              <a:spcBef>
                <a:spcPct val="50000"/>
              </a:spcBef>
              <a:defRPr/>
            </a:pPr>
            <a:r>
              <a:rPr lang="es-EC" sz="1200" b="1" dirty="0">
                <a:solidFill>
                  <a:schemeClr val="tx1">
                    <a:lumMod val="75000"/>
                    <a:lumOff val="25000"/>
                  </a:schemeClr>
                </a:solidFill>
                <a:latin typeface="Century Gothic" pitchFamily="34" charset="0"/>
              </a:rPr>
              <a:t>Maestra</a:t>
            </a:r>
            <a:endParaRPr lang="es-ES" sz="1200" b="1" dirty="0">
              <a:solidFill>
                <a:schemeClr val="tx1">
                  <a:lumMod val="75000"/>
                  <a:lumOff val="25000"/>
                </a:schemeClr>
              </a:solidFill>
              <a:latin typeface="Century Gothic" pitchFamily="34" charset="0"/>
            </a:endParaRPr>
          </a:p>
        </p:txBody>
      </p:sp>
      <p:cxnSp>
        <p:nvCxnSpPr>
          <p:cNvPr id="32" name="31 Conector recto de flecha"/>
          <p:cNvCxnSpPr/>
          <p:nvPr/>
        </p:nvCxnSpPr>
        <p:spPr>
          <a:xfrm rot="10800000">
            <a:off x="2714625" y="2357438"/>
            <a:ext cx="428625" cy="2857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 Box 10065"/>
          <p:cNvSpPr txBox="1">
            <a:spLocks noChangeArrowheads="1"/>
          </p:cNvSpPr>
          <p:nvPr/>
        </p:nvSpPr>
        <p:spPr bwMode="auto">
          <a:xfrm>
            <a:off x="5429250" y="1438275"/>
            <a:ext cx="1714500" cy="276225"/>
          </a:xfrm>
          <a:prstGeom prst="rect">
            <a:avLst/>
          </a:prstGeom>
          <a:noFill/>
          <a:ln w="9525">
            <a:noFill/>
            <a:miter lim="800000"/>
            <a:headEnd/>
            <a:tailEnd/>
          </a:ln>
        </p:spPr>
        <p:txBody>
          <a:bodyPr>
            <a:spAutoFit/>
          </a:bodyPr>
          <a:lstStyle/>
          <a:p>
            <a:pPr>
              <a:spcBef>
                <a:spcPct val="50000"/>
              </a:spcBef>
              <a:defRPr/>
            </a:pPr>
            <a:r>
              <a:rPr lang="es-EC" sz="1200" b="1" dirty="0">
                <a:solidFill>
                  <a:schemeClr val="tx1">
                    <a:lumMod val="75000"/>
                    <a:lumOff val="25000"/>
                  </a:schemeClr>
                </a:solidFill>
                <a:latin typeface="Century Gothic" pitchFamily="34" charset="0"/>
              </a:rPr>
              <a:t>Martillo Vibratorio</a:t>
            </a:r>
            <a:endParaRPr lang="es-ES" sz="1200" b="1" dirty="0">
              <a:solidFill>
                <a:schemeClr val="tx1">
                  <a:lumMod val="75000"/>
                  <a:lumOff val="25000"/>
                </a:schemeClr>
              </a:solidFill>
              <a:latin typeface="Century Gothic" pitchFamily="34" charset="0"/>
            </a:endParaRPr>
          </a:p>
        </p:txBody>
      </p:sp>
      <p:cxnSp>
        <p:nvCxnSpPr>
          <p:cNvPr id="36" name="35 Conector recto de flecha"/>
          <p:cNvCxnSpPr/>
          <p:nvPr/>
        </p:nvCxnSpPr>
        <p:spPr>
          <a:xfrm rot="5400000">
            <a:off x="5607844" y="1750219"/>
            <a:ext cx="142875" cy="714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37 Elipse"/>
          <p:cNvSpPr/>
          <p:nvPr/>
        </p:nvSpPr>
        <p:spPr>
          <a:xfrm>
            <a:off x="5220072" y="1772816"/>
            <a:ext cx="500063"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0" name="39 Conector recto de flecha"/>
          <p:cNvCxnSpPr>
            <a:stCxn id="38" idx="6"/>
          </p:cNvCxnSpPr>
          <p:nvPr/>
        </p:nvCxnSpPr>
        <p:spPr>
          <a:xfrm>
            <a:off x="5720135" y="1987129"/>
            <a:ext cx="1143000" cy="214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42 Elipse"/>
          <p:cNvSpPr/>
          <p:nvPr/>
        </p:nvSpPr>
        <p:spPr>
          <a:xfrm>
            <a:off x="6929438" y="1124744"/>
            <a:ext cx="2214562" cy="21431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11284" name="Picture 12" descr="DSCN1592"/>
          <p:cNvPicPr>
            <a:picLocks noChangeAspect="1" noChangeArrowheads="1"/>
          </p:cNvPicPr>
          <p:nvPr/>
        </p:nvPicPr>
        <p:blipFill>
          <a:blip r:embed="rId7" cstate="print"/>
          <a:srcRect l="35287" r="23969" b="27565"/>
          <a:stretch>
            <a:fillRect/>
          </a:stretch>
        </p:blipFill>
        <p:spPr bwMode="auto">
          <a:xfrm>
            <a:off x="7452320" y="1412776"/>
            <a:ext cx="1174948" cy="1566597"/>
          </a:xfrm>
          <a:prstGeom prst="rect">
            <a:avLst/>
          </a:prstGeom>
          <a:noFill/>
          <a:ln w="9525">
            <a:noFill/>
            <a:miter lim="800000"/>
            <a:headEnd/>
            <a:tailEnd/>
          </a:ln>
        </p:spPr>
      </p:pic>
      <p:pic>
        <p:nvPicPr>
          <p:cNvPr id="11285" name="Picture 1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5536" y="3717032"/>
            <a:ext cx="3462089" cy="2448272"/>
          </a:xfrm>
          <a:prstGeom prst="rect">
            <a:avLst/>
          </a:prstGeom>
          <a:noFill/>
          <a:ln w="9525">
            <a:noFill/>
            <a:miter lim="800000"/>
            <a:headEnd/>
            <a:tailEnd/>
          </a:ln>
        </p:spPr>
      </p:pic>
      <p:pic>
        <p:nvPicPr>
          <p:cNvPr id="11287" name="Picture 12" descr="DSCN1592"/>
          <p:cNvPicPr>
            <a:picLocks noChangeAspect="1" noChangeArrowheads="1"/>
          </p:cNvPicPr>
          <p:nvPr/>
        </p:nvPicPr>
        <p:blipFill>
          <a:blip r:embed="rId9" cstate="print"/>
          <a:srcRect l="31319" r="35715" b="15021"/>
          <a:stretch>
            <a:fillRect/>
          </a:stretch>
        </p:blipFill>
        <p:spPr bwMode="auto">
          <a:xfrm>
            <a:off x="7164288" y="3501008"/>
            <a:ext cx="1643062" cy="3176588"/>
          </a:xfrm>
          <a:prstGeom prst="rect">
            <a:avLst/>
          </a:prstGeom>
          <a:noFill/>
          <a:ln w="9525">
            <a:noFill/>
            <a:miter lim="800000"/>
            <a:headEnd/>
            <a:tailEnd/>
          </a:ln>
        </p:spPr>
      </p:pic>
      <p:sp>
        <p:nvSpPr>
          <p:cNvPr id="49" name="Text Box 10065"/>
          <p:cNvSpPr txBox="1">
            <a:spLocks noChangeArrowheads="1"/>
          </p:cNvSpPr>
          <p:nvPr/>
        </p:nvSpPr>
        <p:spPr bwMode="auto">
          <a:xfrm>
            <a:off x="4071938" y="6162675"/>
            <a:ext cx="3714750" cy="338554"/>
          </a:xfrm>
          <a:prstGeom prst="rect">
            <a:avLst/>
          </a:prstGeom>
          <a:noFill/>
          <a:ln w="9525">
            <a:noFill/>
            <a:miter lim="800000"/>
            <a:headEnd/>
            <a:tailEnd/>
          </a:ln>
        </p:spPr>
        <p:txBody>
          <a:bodyPr>
            <a:spAutoFit/>
          </a:bodyPr>
          <a:lstStyle/>
          <a:p>
            <a:pPr>
              <a:spcBef>
                <a:spcPct val="50000"/>
              </a:spcBef>
              <a:tabLst>
                <a:tab pos="5467350" algn="l"/>
              </a:tabLst>
              <a:defRPr/>
            </a:pPr>
            <a:r>
              <a:rPr lang="es-EC" sz="1600" b="1" dirty="0" smtClean="0">
                <a:effectLst>
                  <a:outerShdw blurRad="38100" dist="38100" dir="2700000" algn="tl">
                    <a:srgbClr val="000000">
                      <a:alpha val="43137"/>
                    </a:srgbClr>
                  </a:outerShdw>
                </a:effectLst>
                <a:latin typeface="Century Gothic" pitchFamily="34" charset="0"/>
              </a:rPr>
              <a:t>Hinca</a:t>
            </a:r>
            <a:endParaRPr lang="es-ES" sz="1600" b="1" dirty="0">
              <a:effectLst>
                <a:outerShdw blurRad="38100" dist="38100" dir="2700000" algn="tl">
                  <a:srgbClr val="000000">
                    <a:alpha val="43137"/>
                  </a:srgbClr>
                </a:outerShdw>
              </a:effectLst>
              <a:latin typeface="Century Gothic" pitchFamily="34" charset="0"/>
            </a:endParaRPr>
          </a:p>
        </p:txBody>
      </p:sp>
      <p:sp>
        <p:nvSpPr>
          <p:cNvPr id="50" name="49 Rectángulo"/>
          <p:cNvSpPr/>
          <p:nvPr/>
        </p:nvSpPr>
        <p:spPr>
          <a:xfrm>
            <a:off x="5500688" y="4000500"/>
            <a:ext cx="571500" cy="15001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1" name="50 Rectángulo"/>
          <p:cNvSpPr/>
          <p:nvPr/>
        </p:nvSpPr>
        <p:spPr>
          <a:xfrm>
            <a:off x="7092280" y="3429000"/>
            <a:ext cx="1785938" cy="32146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2" name="51 Conector recto de flecha"/>
          <p:cNvCxnSpPr/>
          <p:nvPr/>
        </p:nvCxnSpPr>
        <p:spPr>
          <a:xfrm>
            <a:off x="6012160" y="4509120"/>
            <a:ext cx="1080120" cy="72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92" name="Text Box 10065"/>
          <p:cNvSpPr txBox="1">
            <a:spLocks noChangeArrowheads="1"/>
          </p:cNvSpPr>
          <p:nvPr/>
        </p:nvSpPr>
        <p:spPr bwMode="auto">
          <a:xfrm>
            <a:off x="5500688" y="5857875"/>
            <a:ext cx="1500187" cy="276225"/>
          </a:xfrm>
          <a:prstGeom prst="rect">
            <a:avLst/>
          </a:prstGeom>
          <a:noFill/>
          <a:ln w="9525">
            <a:noFill/>
            <a:miter lim="800000"/>
            <a:headEnd/>
            <a:tailEnd/>
          </a:ln>
        </p:spPr>
        <p:txBody>
          <a:bodyPr>
            <a:spAutoFit/>
          </a:bodyPr>
          <a:lstStyle/>
          <a:p>
            <a:pPr>
              <a:spcBef>
                <a:spcPct val="50000"/>
              </a:spcBef>
            </a:pPr>
            <a:r>
              <a:rPr lang="es-EC" sz="1200" b="1">
                <a:latin typeface="Century Gothic" pitchFamily="34" charset="0"/>
              </a:rPr>
              <a:t>Pilote Friccional</a:t>
            </a:r>
            <a:endParaRPr lang="es-ES" sz="1200" b="1">
              <a:latin typeface="Century Gothic" pitchFamily="34" charset="0"/>
            </a:endParaRPr>
          </a:p>
        </p:txBody>
      </p:sp>
      <p:cxnSp>
        <p:nvCxnSpPr>
          <p:cNvPr id="56" name="55 Conector recto de flecha"/>
          <p:cNvCxnSpPr/>
          <p:nvPr/>
        </p:nvCxnSpPr>
        <p:spPr>
          <a:xfrm rot="10800000">
            <a:off x="5857875" y="5643563"/>
            <a:ext cx="428625" cy="2857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 Box 10065"/>
          <p:cNvSpPr txBox="1">
            <a:spLocks noChangeArrowheads="1"/>
          </p:cNvSpPr>
          <p:nvPr/>
        </p:nvSpPr>
        <p:spPr bwMode="auto">
          <a:xfrm>
            <a:off x="395536" y="6165304"/>
            <a:ext cx="6408712" cy="338554"/>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spcBef>
                <a:spcPct val="50000"/>
              </a:spcBef>
              <a:tabLst>
                <a:tab pos="5467350" algn="l"/>
              </a:tabLst>
              <a:defRPr/>
            </a:pPr>
            <a:r>
              <a:rPr lang="es-ES" sz="1600" b="1" dirty="0" smtClean="0">
                <a:effectLst>
                  <a:outerShdw blurRad="38100" dist="38100" dir="2700000" algn="tl">
                    <a:srgbClr val="000000">
                      <a:alpha val="43137"/>
                    </a:srgbClr>
                  </a:outerShdw>
                </a:effectLst>
                <a:latin typeface="Century Gothic" pitchFamily="34" charset="0"/>
              </a:rPr>
              <a:t>Suelda de Pilotes e Hinca con Martillo de Impacto según PDA </a:t>
            </a:r>
            <a:endParaRPr lang="es-ES" sz="1600" b="1" dirty="0">
              <a:effectLst>
                <a:outerShdw blurRad="38100" dist="38100" dir="2700000" algn="tl">
                  <a:srgbClr val="000000">
                    <a:alpha val="43137"/>
                  </a:srgbClr>
                </a:outerShdw>
              </a:effectLst>
              <a:latin typeface="Century Gothic" pitchFamily="34" charset="0"/>
            </a:endParaRPr>
          </a:p>
        </p:txBody>
      </p:sp>
      <p:graphicFrame>
        <p:nvGraphicFramePr>
          <p:cNvPr id="45" name="44 Diagrama"/>
          <p:cNvGraphicFramePr/>
          <p:nvPr>
            <p:extLst>
              <p:ext uri="{D42A27DB-BD31-4B8C-83A1-F6EECF244321}">
                <p14:modId xmlns:p14="http://schemas.microsoft.com/office/powerpoint/2010/main" val="3792158107"/>
              </p:ext>
            </p:extLst>
          </p:nvPr>
        </p:nvGraphicFramePr>
        <p:xfrm>
          <a:off x="2483768" y="0"/>
          <a:ext cx="3002676" cy="83671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LANTILLA GTMANABI(4).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8"/>
          <p:cNvPicPr>
            <a:picLocks noChangeAspect="1" noChangeArrowheads="1"/>
          </p:cNvPicPr>
          <p:nvPr/>
        </p:nvPicPr>
        <p:blipFill>
          <a:blip r:embed="rId3" cstate="print"/>
          <a:srcRect/>
          <a:stretch>
            <a:fillRect/>
          </a:stretch>
        </p:blipFill>
        <p:spPr bwMode="auto">
          <a:xfrm>
            <a:off x="214313" y="1571612"/>
            <a:ext cx="6746875" cy="4071937"/>
          </a:xfrm>
          <a:prstGeom prst="rect">
            <a:avLst/>
          </a:prstGeom>
          <a:noFill/>
          <a:ln w="9525">
            <a:noFill/>
            <a:miter lim="800000"/>
            <a:headEnd/>
            <a:tailEnd/>
          </a:ln>
        </p:spPr>
      </p:pic>
      <p:sp>
        <p:nvSpPr>
          <p:cNvPr id="4" name="Text Box 10065"/>
          <p:cNvSpPr txBox="1">
            <a:spLocks noChangeArrowheads="1"/>
          </p:cNvSpPr>
          <p:nvPr/>
        </p:nvSpPr>
        <p:spPr bwMode="auto">
          <a:xfrm>
            <a:off x="714375" y="1143000"/>
            <a:ext cx="5929313" cy="461963"/>
          </a:xfrm>
          <a:prstGeom prst="rect">
            <a:avLst/>
          </a:prstGeom>
          <a:noFill/>
          <a:ln w="9525">
            <a:noFill/>
            <a:miter lim="800000"/>
            <a:headEnd/>
            <a:tailEnd/>
          </a:ln>
        </p:spPr>
        <p:txBody>
          <a:bodyPr>
            <a:spAutoFit/>
          </a:bodyPr>
          <a:lstStyle/>
          <a:p>
            <a:pPr>
              <a:spcBef>
                <a:spcPct val="50000"/>
              </a:spcBef>
              <a:defRPr/>
            </a:pPr>
            <a:r>
              <a:rPr lang="es-EC" sz="2400" b="1" u="none" dirty="0">
                <a:effectLst>
                  <a:outerShdw blurRad="38100" dist="38100" dir="2700000" algn="tl">
                    <a:srgbClr val="000000">
                      <a:alpha val="43137"/>
                    </a:srgbClr>
                  </a:outerShdw>
                </a:effectLst>
                <a:latin typeface="Century Gothic" pitchFamily="34" charset="0"/>
              </a:rPr>
              <a:t>Del 15 al 17 Enero /2009 (7 Pruebas)</a:t>
            </a:r>
            <a:endParaRPr lang="es-ES" sz="2400" b="1" u="none" dirty="0">
              <a:effectLst>
                <a:outerShdw blurRad="38100" dist="38100" dir="2700000" algn="tl">
                  <a:srgbClr val="000000">
                    <a:alpha val="43137"/>
                  </a:srgbClr>
                </a:outerShdw>
              </a:effectLst>
              <a:latin typeface="Century Gothic" pitchFamily="34" charset="0"/>
            </a:endParaRPr>
          </a:p>
        </p:txBody>
      </p:sp>
      <p:sp>
        <p:nvSpPr>
          <p:cNvPr id="7" name="Text Box 10065"/>
          <p:cNvSpPr txBox="1">
            <a:spLocks noChangeArrowheads="1"/>
          </p:cNvSpPr>
          <p:nvPr/>
        </p:nvSpPr>
        <p:spPr bwMode="auto">
          <a:xfrm>
            <a:off x="7000875" y="1862138"/>
            <a:ext cx="3214688" cy="307777"/>
          </a:xfrm>
          <a:prstGeom prst="rect">
            <a:avLst/>
          </a:prstGeom>
          <a:noFill/>
          <a:ln w="9525">
            <a:noFill/>
            <a:miter lim="800000"/>
            <a:headEnd/>
            <a:tailEnd/>
          </a:ln>
        </p:spPr>
        <p:txBody>
          <a:bodyPr>
            <a:spAutoFit/>
          </a:bodyPr>
          <a:lstStyle/>
          <a:p>
            <a:pPr>
              <a:spcBef>
                <a:spcPct val="50000"/>
              </a:spcBef>
              <a:defRPr/>
            </a:pPr>
            <a:r>
              <a:rPr lang="es-EC" sz="1400" b="1" u="none" dirty="0" smtClean="0">
                <a:effectLst>
                  <a:outerShdw blurRad="38100" dist="38100" dir="2700000" algn="tl">
                    <a:srgbClr val="000000">
                      <a:alpha val="43137"/>
                    </a:srgbClr>
                  </a:outerShdw>
                </a:effectLst>
                <a:latin typeface="Century Gothic" pitchFamily="34" charset="0"/>
              </a:rPr>
              <a:t> </a:t>
            </a:r>
            <a:endParaRPr lang="es-ES" sz="1400" b="1" u="none" dirty="0">
              <a:effectLst>
                <a:outerShdw blurRad="38100" dist="38100" dir="2700000" algn="tl">
                  <a:srgbClr val="000000">
                    <a:alpha val="43137"/>
                  </a:srgbClr>
                </a:outerShdw>
              </a:effectLst>
              <a:latin typeface="Century Gothic" pitchFamily="34" charset="0"/>
            </a:endParaRPr>
          </a:p>
        </p:txBody>
      </p:sp>
      <p:graphicFrame>
        <p:nvGraphicFramePr>
          <p:cNvPr id="8" name="7 Diagrama"/>
          <p:cNvGraphicFramePr/>
          <p:nvPr>
            <p:extLst>
              <p:ext uri="{D42A27DB-BD31-4B8C-83A1-F6EECF244321}">
                <p14:modId xmlns:p14="http://schemas.microsoft.com/office/powerpoint/2010/main" val="1745006782"/>
              </p:ext>
            </p:extLst>
          </p:nvPr>
        </p:nvGraphicFramePr>
        <p:xfrm>
          <a:off x="323528" y="116632"/>
          <a:ext cx="8568952" cy="936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752014790"/>
              </p:ext>
            </p:extLst>
          </p:nvPr>
        </p:nvGraphicFramePr>
        <p:xfrm>
          <a:off x="214281" y="5643578"/>
          <a:ext cx="6786594" cy="570650"/>
        </p:xfrm>
        <a:graphic>
          <a:graphicData uri="http://schemas.openxmlformats.org/drawingml/2006/table">
            <a:tbl>
              <a:tblPr/>
              <a:tblGrid>
                <a:gridCol w="604820"/>
                <a:gridCol w="987874"/>
                <a:gridCol w="1068517"/>
                <a:gridCol w="816508"/>
                <a:gridCol w="839189"/>
                <a:gridCol w="937472"/>
                <a:gridCol w="836670"/>
                <a:gridCol w="695544"/>
              </a:tblGrid>
              <a:tr h="285325">
                <a:tc>
                  <a:txBody>
                    <a:bodyPr/>
                    <a:lstStyle/>
                    <a:p>
                      <a:pPr algn="l" fontAlgn="b"/>
                      <a:r>
                        <a:rPr lang="es-ES" sz="1700" b="0" i="0" u="none" strike="noStrike" dirty="0">
                          <a:solidFill>
                            <a:srgbClr val="000000"/>
                          </a:solidFill>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s-ES" sz="1700" b="0" i="0" u="none" strike="noStrike">
                          <a:solidFill>
                            <a:srgbClr val="000000"/>
                          </a:solidFill>
                          <a:latin typeface="Calibri"/>
                        </a:rPr>
                        <a:t> </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P7 - 7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P7 - 8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P44 - 7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P46 -3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P46 - 6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P46 - 9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85325">
                <a:tc gridSpan="2">
                  <a:txBody>
                    <a:bodyPr/>
                    <a:lstStyle/>
                    <a:p>
                      <a:pPr algn="ctr" fontAlgn="b"/>
                      <a:r>
                        <a:rPr lang="es-ES" sz="1700" b="0" i="0" u="none" strike="noStrike" dirty="0">
                          <a:solidFill>
                            <a:srgbClr val="FFFFFF"/>
                          </a:solidFill>
                          <a:latin typeface="Calibri"/>
                        </a:rPr>
                        <a:t>PROFUNDIDAD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s-ES"/>
                    </a:p>
                  </a:txBody>
                  <a:tcPr/>
                </a:tc>
                <a:tc>
                  <a:txBody>
                    <a:bodyPr/>
                    <a:lstStyle/>
                    <a:p>
                      <a:pPr algn="ctr" fontAlgn="b"/>
                      <a:r>
                        <a:rPr lang="es-ES" sz="1700" b="0" i="0" u="none" strike="noStrike">
                          <a:solidFill>
                            <a:srgbClr val="FFFFFF"/>
                          </a:solidFill>
                          <a:latin typeface="Calibri"/>
                        </a:rPr>
                        <a:t>26,48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27,92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76,74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57,6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a:solidFill>
                            <a:srgbClr val="FFFFFF"/>
                          </a:solidFill>
                          <a:latin typeface="Calibri"/>
                        </a:rPr>
                        <a:t>57,41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ES" sz="1700" b="0" i="0" u="none" strike="noStrike" dirty="0">
                          <a:solidFill>
                            <a:srgbClr val="FFFFFF"/>
                          </a:solidFill>
                          <a:latin typeface="Calibri"/>
                        </a:rPr>
                        <a:t>57,54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bl>
          </a:graphicData>
        </a:graphic>
      </p:graphicFrame>
      <p:pic>
        <p:nvPicPr>
          <p:cNvPr id="1026" name="Picture 2" descr="E:\FFFFFFFFFFFF\PRUEBAS DINAMICAS\DSC0004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9904"/>
          <a:stretch/>
        </p:blipFill>
        <p:spPr bwMode="auto">
          <a:xfrm>
            <a:off x="7042643" y="3933056"/>
            <a:ext cx="2029920" cy="22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065"/>
          <p:cNvSpPr txBox="1">
            <a:spLocks noChangeArrowheads="1"/>
          </p:cNvSpPr>
          <p:nvPr/>
        </p:nvSpPr>
        <p:spPr bwMode="auto">
          <a:xfrm>
            <a:off x="3214688" y="6143625"/>
            <a:ext cx="7850187" cy="400050"/>
          </a:xfrm>
          <a:prstGeom prst="rect">
            <a:avLst/>
          </a:prstGeom>
          <a:noFill/>
          <a:ln w="9525">
            <a:noFill/>
            <a:miter lim="800000"/>
            <a:headEnd/>
            <a:tailEnd/>
          </a:ln>
        </p:spPr>
        <p:txBody>
          <a:bodyPr>
            <a:spAutoFit/>
          </a:bodyPr>
          <a:lstStyle/>
          <a:p>
            <a:pPr>
              <a:spcBef>
                <a:spcPct val="50000"/>
              </a:spcBef>
              <a:defRPr/>
            </a:pP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16387" name="Picture 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Text Box 10065"/>
          <p:cNvSpPr txBox="1">
            <a:spLocks noChangeArrowheads="1"/>
          </p:cNvSpPr>
          <p:nvPr/>
        </p:nvSpPr>
        <p:spPr bwMode="auto">
          <a:xfrm rot="16200000">
            <a:off x="-366712" y="2795588"/>
            <a:ext cx="2767012" cy="461962"/>
          </a:xfrm>
          <a:prstGeom prst="rect">
            <a:avLst/>
          </a:prstGeom>
          <a:noFill/>
          <a:ln w="9525">
            <a:noFill/>
            <a:miter lim="800000"/>
            <a:headEnd/>
            <a:tailEnd/>
          </a:ln>
        </p:spPr>
        <p:txBody>
          <a:bodyPr>
            <a:spAutoFit/>
          </a:bodyPr>
          <a:lstStyle/>
          <a:p>
            <a:pPr>
              <a:spcBef>
                <a:spcPct val="50000"/>
              </a:spcBef>
              <a:defRPr/>
            </a:pPr>
            <a:r>
              <a:rPr lang="es-EC" sz="2400" b="1" dirty="0">
                <a:solidFill>
                  <a:schemeClr val="bg1"/>
                </a:solidFill>
                <a:effectLst>
                  <a:outerShdw blurRad="38100" dist="38100" dir="2700000" algn="tl">
                    <a:srgbClr val="000000">
                      <a:alpha val="43137"/>
                    </a:srgbClr>
                  </a:outerShdw>
                </a:effectLst>
                <a:latin typeface="Century Gothic" pitchFamily="34" charset="0"/>
              </a:rPr>
              <a:t>Núm. de Pilotes</a:t>
            </a:r>
            <a:endParaRPr lang="es-ES" sz="2400" b="1" dirty="0">
              <a:solidFill>
                <a:schemeClr val="bg1"/>
              </a:solidFill>
              <a:effectLst>
                <a:outerShdw blurRad="38100" dist="38100" dir="2700000" algn="tl">
                  <a:srgbClr val="000000">
                    <a:alpha val="43137"/>
                  </a:srgbClr>
                </a:outerShdw>
              </a:effectLst>
              <a:latin typeface="Century Gothic" pitchFamily="34" charset="0"/>
            </a:endParaRPr>
          </a:p>
        </p:txBody>
      </p:sp>
      <p:graphicFrame>
        <p:nvGraphicFramePr>
          <p:cNvPr id="11" name="10 Diagrama"/>
          <p:cNvGraphicFramePr/>
          <p:nvPr>
            <p:extLst>
              <p:ext uri="{D42A27DB-BD31-4B8C-83A1-F6EECF244321}">
                <p14:modId xmlns:p14="http://schemas.microsoft.com/office/powerpoint/2010/main" val="578989493"/>
              </p:ext>
            </p:extLst>
          </p:nvPr>
        </p:nvGraphicFramePr>
        <p:xfrm>
          <a:off x="500034" y="71414"/>
          <a:ext cx="8429684" cy="571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15 Rectángulo"/>
          <p:cNvSpPr/>
          <p:nvPr/>
        </p:nvSpPr>
        <p:spPr>
          <a:xfrm>
            <a:off x="571500" y="5786438"/>
            <a:ext cx="8143875" cy="85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 name="Text Box 10065"/>
          <p:cNvSpPr txBox="1">
            <a:spLocks noChangeArrowheads="1"/>
          </p:cNvSpPr>
          <p:nvPr/>
        </p:nvSpPr>
        <p:spPr bwMode="auto">
          <a:xfrm rot="18426173">
            <a:off x="-80169" y="6028532"/>
            <a:ext cx="1414463"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DIC 2008</a:t>
            </a:r>
          </a:p>
        </p:txBody>
      </p:sp>
      <p:sp>
        <p:nvSpPr>
          <p:cNvPr id="17" name="Text Box 10065"/>
          <p:cNvSpPr txBox="1">
            <a:spLocks noChangeArrowheads="1"/>
          </p:cNvSpPr>
          <p:nvPr/>
        </p:nvSpPr>
        <p:spPr bwMode="auto">
          <a:xfrm rot="18426173">
            <a:off x="1008063"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ENE</a:t>
            </a:r>
          </a:p>
        </p:txBody>
      </p:sp>
      <p:sp>
        <p:nvSpPr>
          <p:cNvPr id="18" name="Text Box 10065"/>
          <p:cNvSpPr txBox="1">
            <a:spLocks noChangeArrowheads="1"/>
          </p:cNvSpPr>
          <p:nvPr/>
        </p:nvSpPr>
        <p:spPr bwMode="auto">
          <a:xfrm rot="18426173">
            <a:off x="1722438"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FEB</a:t>
            </a:r>
          </a:p>
        </p:txBody>
      </p:sp>
      <p:sp>
        <p:nvSpPr>
          <p:cNvPr id="19" name="Text Box 10065"/>
          <p:cNvSpPr txBox="1">
            <a:spLocks noChangeArrowheads="1"/>
          </p:cNvSpPr>
          <p:nvPr/>
        </p:nvSpPr>
        <p:spPr bwMode="auto">
          <a:xfrm rot="18426173">
            <a:off x="2365375"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MAR</a:t>
            </a:r>
          </a:p>
        </p:txBody>
      </p:sp>
      <p:sp>
        <p:nvSpPr>
          <p:cNvPr id="20" name="Text Box 10065"/>
          <p:cNvSpPr txBox="1">
            <a:spLocks noChangeArrowheads="1"/>
          </p:cNvSpPr>
          <p:nvPr/>
        </p:nvSpPr>
        <p:spPr bwMode="auto">
          <a:xfrm rot="18426173">
            <a:off x="3079750"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ABR</a:t>
            </a:r>
          </a:p>
        </p:txBody>
      </p:sp>
      <p:sp>
        <p:nvSpPr>
          <p:cNvPr id="21" name="Text Box 10065"/>
          <p:cNvSpPr txBox="1">
            <a:spLocks noChangeArrowheads="1"/>
          </p:cNvSpPr>
          <p:nvPr/>
        </p:nvSpPr>
        <p:spPr bwMode="auto">
          <a:xfrm rot="18426173">
            <a:off x="3651250" y="5870575"/>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MAY</a:t>
            </a:r>
          </a:p>
        </p:txBody>
      </p:sp>
      <p:sp>
        <p:nvSpPr>
          <p:cNvPr id="22" name="Text Box 10065"/>
          <p:cNvSpPr txBox="1">
            <a:spLocks noChangeArrowheads="1"/>
          </p:cNvSpPr>
          <p:nvPr/>
        </p:nvSpPr>
        <p:spPr bwMode="auto">
          <a:xfrm rot="18426173">
            <a:off x="4365625"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JUN</a:t>
            </a:r>
          </a:p>
        </p:txBody>
      </p:sp>
      <p:sp>
        <p:nvSpPr>
          <p:cNvPr id="23" name="Text Box 10065"/>
          <p:cNvSpPr txBox="1">
            <a:spLocks noChangeArrowheads="1"/>
          </p:cNvSpPr>
          <p:nvPr/>
        </p:nvSpPr>
        <p:spPr bwMode="auto">
          <a:xfrm rot="18426173">
            <a:off x="5080000"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JUL</a:t>
            </a:r>
          </a:p>
        </p:txBody>
      </p:sp>
      <p:sp>
        <p:nvSpPr>
          <p:cNvPr id="24" name="Text Box 10065"/>
          <p:cNvSpPr txBox="1">
            <a:spLocks noChangeArrowheads="1"/>
          </p:cNvSpPr>
          <p:nvPr/>
        </p:nvSpPr>
        <p:spPr bwMode="auto">
          <a:xfrm rot="18426173">
            <a:off x="5703888" y="5832475"/>
            <a:ext cx="862012" cy="401638"/>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AGO</a:t>
            </a:r>
          </a:p>
        </p:txBody>
      </p:sp>
      <p:sp>
        <p:nvSpPr>
          <p:cNvPr id="25" name="Text Box 10065"/>
          <p:cNvSpPr txBox="1">
            <a:spLocks noChangeArrowheads="1"/>
          </p:cNvSpPr>
          <p:nvPr/>
        </p:nvSpPr>
        <p:spPr bwMode="auto">
          <a:xfrm rot="18426173">
            <a:off x="5975350" y="6092825"/>
            <a:ext cx="13271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SEP- OCT</a:t>
            </a:r>
          </a:p>
        </p:txBody>
      </p:sp>
      <p:sp>
        <p:nvSpPr>
          <p:cNvPr id="26" name="Text Box 10065"/>
          <p:cNvSpPr txBox="1">
            <a:spLocks noChangeArrowheads="1"/>
          </p:cNvSpPr>
          <p:nvPr/>
        </p:nvSpPr>
        <p:spPr bwMode="auto">
          <a:xfrm rot="18426173">
            <a:off x="6917532" y="5979319"/>
            <a:ext cx="863600" cy="401637"/>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NOV</a:t>
            </a:r>
          </a:p>
        </p:txBody>
      </p:sp>
      <p:sp>
        <p:nvSpPr>
          <p:cNvPr id="27" name="Text Box 10065"/>
          <p:cNvSpPr txBox="1">
            <a:spLocks noChangeArrowheads="1"/>
          </p:cNvSpPr>
          <p:nvPr/>
        </p:nvSpPr>
        <p:spPr bwMode="auto">
          <a:xfrm rot="18426173">
            <a:off x="7335044" y="6026944"/>
            <a:ext cx="1385888"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DIC 2009</a:t>
            </a:r>
          </a:p>
        </p:txBody>
      </p:sp>
      <p:sp>
        <p:nvSpPr>
          <p:cNvPr id="28" name="27 CuadroTexto"/>
          <p:cNvSpPr txBox="1"/>
          <p:nvPr/>
        </p:nvSpPr>
        <p:spPr>
          <a:xfrm>
            <a:off x="5214942" y="642918"/>
            <a:ext cx="3643338"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000" dirty="0" smtClean="0"/>
              <a:t>TOTAL 335 PILOTES</a:t>
            </a:r>
          </a:p>
          <a:p>
            <a:r>
              <a:rPr lang="es-ES" sz="2000" dirty="0" smtClean="0"/>
              <a:t>SE EMPLEÓ 11.000 TONELADAS DE ACERO A588</a:t>
            </a:r>
          </a:p>
        </p:txBody>
      </p:sp>
      <p:sp>
        <p:nvSpPr>
          <p:cNvPr id="29" name="28 Rectángulo"/>
          <p:cNvSpPr/>
          <p:nvPr/>
        </p:nvSpPr>
        <p:spPr>
          <a:xfrm>
            <a:off x="4786314" y="1071546"/>
            <a:ext cx="357190" cy="4429156"/>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s-ES"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LANTILLA GTMANABI(4).jpg"/>
          <p:cNvPicPr>
            <a:picLocks noChangeAspect="1"/>
          </p:cNvPicPr>
          <p:nvPr/>
        </p:nvPicPr>
        <p:blipFill>
          <a:blip r:embed="rId2" cstate="print"/>
          <a:stretch>
            <a:fillRect/>
          </a:stretch>
        </p:blipFill>
        <p:spPr>
          <a:xfrm>
            <a:off x="-108520" y="0"/>
            <a:ext cx="9144000" cy="6858000"/>
          </a:xfrm>
          <a:prstGeom prst="rect">
            <a:avLst/>
          </a:prstGeom>
        </p:spPr>
      </p:pic>
      <p:sp>
        <p:nvSpPr>
          <p:cNvPr id="2" name="1 Título"/>
          <p:cNvSpPr>
            <a:spLocks noGrp="1"/>
          </p:cNvSpPr>
          <p:nvPr>
            <p:ph type="title"/>
          </p:nvPr>
        </p:nvSpPr>
        <p:spPr>
          <a:xfrm>
            <a:off x="714350" y="71414"/>
            <a:ext cx="6953994" cy="857256"/>
          </a:xfr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ctr"/>
            <a:r>
              <a:rPr lang="es-EC"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SUBESTRUCTURA (ZAPATAS)</a:t>
            </a:r>
            <a:endParaRPr lang="es-ES" sz="4800" b="1" dirty="0">
              <a:ln w="18000">
                <a:solidFill>
                  <a:schemeClr val="tx2"/>
                </a:solidFill>
                <a:prstDash val="solid"/>
                <a:miter lim="800000"/>
              </a:ln>
              <a:solidFill>
                <a:schemeClr val="bg1"/>
              </a:solidFill>
              <a:effectLst>
                <a:glow rad="63500">
                  <a:schemeClr val="accent5">
                    <a:satMod val="175000"/>
                    <a:alpha val="40000"/>
                  </a:schemeClr>
                </a:glow>
                <a:outerShdw blurRad="25500" dist="23000" dir="7020000" algn="tl">
                  <a:srgbClr val="000000">
                    <a:alpha val="50000"/>
                  </a:srgbClr>
                </a:outerShdw>
              </a:effectLst>
            </a:endParaRPr>
          </a:p>
        </p:txBody>
      </p:sp>
      <p:pic>
        <p:nvPicPr>
          <p:cNvPr id="4" name="Picture 10067" descr="DSCN1592"/>
          <p:cNvPicPr>
            <a:picLocks noGrp="1" noChangeAspect="1" noChangeArrowheads="1"/>
          </p:cNvPicPr>
          <p:nvPr>
            <p:ph sz="quarter" idx="1"/>
          </p:nvPr>
        </p:nvPicPr>
        <p:blipFill>
          <a:blip r:embed="rId3" cstate="print"/>
          <a:srcRect/>
          <a:stretch>
            <a:fillRect/>
          </a:stretch>
        </p:blipFill>
        <p:spPr bwMode="auto">
          <a:xfrm>
            <a:off x="714348" y="1071548"/>
            <a:ext cx="3571899" cy="2238391"/>
          </a:xfrm>
          <a:prstGeom prst="rect">
            <a:avLst/>
          </a:prstGeom>
          <a:noFill/>
          <a:ln w="9525">
            <a:solidFill>
              <a:schemeClr val="tx1"/>
            </a:solidFill>
            <a:miter lim="800000"/>
            <a:headEnd/>
            <a:tailEnd/>
          </a:ln>
        </p:spPr>
      </p:pic>
      <p:sp>
        <p:nvSpPr>
          <p:cNvPr id="6" name="5 CuadroTexto"/>
          <p:cNvSpPr txBox="1"/>
          <p:nvPr/>
        </p:nvSpPr>
        <p:spPr>
          <a:xfrm>
            <a:off x="714350" y="2928934"/>
            <a:ext cx="3571900" cy="646331"/>
          </a:xfrm>
          <a:prstGeom prst="rect">
            <a:avLst/>
          </a:prstGeom>
          <a:solidFill>
            <a:schemeClr val="accent3"/>
          </a:solidFill>
          <a:ln>
            <a:solidFill>
              <a:schemeClr val="tx1"/>
            </a:solidFill>
          </a:ln>
        </p:spPr>
        <p:txBody>
          <a:bodyPr wrap="square" rtlCol="0">
            <a:spAutoFit/>
          </a:bodyPr>
          <a:lstStyle/>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ARMADO DE ZAPATA EN TIERRA (DISEÑO PARTICIONADO)</a:t>
            </a: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Picture 10067" descr="DSCN1592"/>
          <p:cNvPicPr>
            <a:picLocks noChangeAspect="1" noChangeArrowheads="1"/>
          </p:cNvPicPr>
          <p:nvPr/>
        </p:nvPicPr>
        <p:blipFill>
          <a:blip r:embed="rId4" cstate="print"/>
          <a:srcRect/>
          <a:stretch>
            <a:fillRect/>
          </a:stretch>
        </p:blipFill>
        <p:spPr bwMode="auto">
          <a:xfrm>
            <a:off x="4929189" y="1071548"/>
            <a:ext cx="3357587" cy="2286015"/>
          </a:xfrm>
          <a:prstGeom prst="rect">
            <a:avLst/>
          </a:prstGeom>
          <a:noFill/>
          <a:ln w="9525">
            <a:solidFill>
              <a:schemeClr val="tx1"/>
            </a:solidFill>
            <a:miter lim="800000"/>
            <a:headEnd/>
            <a:tailEnd/>
          </a:ln>
        </p:spPr>
      </p:pic>
      <p:sp>
        <p:nvSpPr>
          <p:cNvPr id="8" name="7 CuadroTexto"/>
          <p:cNvSpPr txBox="1"/>
          <p:nvPr/>
        </p:nvSpPr>
        <p:spPr>
          <a:xfrm>
            <a:off x="4929189" y="3000373"/>
            <a:ext cx="3357587" cy="369332"/>
          </a:xfrm>
          <a:prstGeom prst="rect">
            <a:avLst/>
          </a:prstGeom>
          <a:solidFill>
            <a:schemeClr val="accent3"/>
          </a:solidFill>
          <a:ln>
            <a:solidFill>
              <a:schemeClr val="tx1"/>
            </a:solidFill>
          </a:ln>
        </p:spPr>
        <p:txBody>
          <a:bodyPr wrap="square" rtlCol="0">
            <a:spAutoFit/>
          </a:bodyPr>
          <a:lstStyle/>
          <a:p>
            <a:pPr algn="ctr"/>
            <a:r>
              <a:rPr lang="es-EC" dirty="0">
                <a:ln w="18415" cmpd="sng">
                  <a:solidFill>
                    <a:srgbClr val="FFFFFF"/>
                  </a:solidFill>
                  <a:prstDash val="solid"/>
                </a:ln>
                <a:solidFill>
                  <a:srgbClr val="FFFFFF"/>
                </a:solidFill>
                <a:effectLst>
                  <a:outerShdw blurRad="63500" dir="3600000" algn="tl" rotWithShape="0">
                    <a:srgbClr val="000000">
                      <a:alpha val="70000"/>
                    </a:srgbClr>
                  </a:outerShdw>
                </a:effectLst>
              </a:rPr>
              <a:t>COLOCACION  DE </a:t>
            </a: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ZAPATA </a:t>
            </a:r>
            <a:endParaRPr lang="es-EC"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Picture 10067" descr="DSCN1592"/>
          <p:cNvPicPr>
            <a:picLocks noChangeAspect="1" noChangeArrowheads="1"/>
          </p:cNvPicPr>
          <p:nvPr/>
        </p:nvPicPr>
        <p:blipFill>
          <a:blip r:embed="rId5" cstate="print"/>
          <a:stretch>
            <a:fillRect/>
          </a:stretch>
        </p:blipFill>
        <p:spPr bwMode="auto">
          <a:xfrm>
            <a:off x="4929189" y="3571877"/>
            <a:ext cx="3357587" cy="2286015"/>
          </a:xfrm>
          <a:prstGeom prst="rect">
            <a:avLst/>
          </a:prstGeom>
          <a:noFill/>
          <a:ln w="9525">
            <a:solidFill>
              <a:schemeClr val="tx1"/>
            </a:solidFill>
            <a:miter lim="800000"/>
            <a:headEnd/>
            <a:tailEnd/>
          </a:ln>
        </p:spPr>
      </p:pic>
      <p:sp>
        <p:nvSpPr>
          <p:cNvPr id="10" name="9 CuadroTexto"/>
          <p:cNvSpPr txBox="1"/>
          <p:nvPr/>
        </p:nvSpPr>
        <p:spPr>
          <a:xfrm>
            <a:off x="4857181" y="5488560"/>
            <a:ext cx="3531243" cy="369332"/>
          </a:xfrm>
          <a:prstGeom prst="rect">
            <a:avLst/>
          </a:prstGeom>
          <a:solidFill>
            <a:schemeClr val="accent3"/>
          </a:solidFill>
          <a:ln>
            <a:solidFill>
              <a:schemeClr val="tx1"/>
            </a:solidFill>
          </a:ln>
        </p:spPr>
        <p:txBody>
          <a:bodyPr wrap="square" rtlCol="0">
            <a:spAutoFit/>
          </a:bodyPr>
          <a:lstStyle/>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FUNDICION </a:t>
            </a:r>
            <a:r>
              <a:rPr lang="es-EC" dirty="0">
                <a:ln w="18415" cmpd="sng">
                  <a:solidFill>
                    <a:srgbClr val="FFFFFF"/>
                  </a:solidFill>
                  <a:prstDash val="solid"/>
                </a:ln>
                <a:solidFill>
                  <a:srgbClr val="FFFFFF"/>
                </a:solidFill>
                <a:effectLst>
                  <a:outerShdw blurRad="63500" dir="3600000" algn="tl" rotWithShape="0">
                    <a:srgbClr val="000000">
                      <a:alpha val="70000"/>
                    </a:srgbClr>
                  </a:outerShdw>
                </a:effectLst>
              </a:rPr>
              <a:t>DE </a:t>
            </a: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ZAPATA (MAREAS) </a:t>
            </a:r>
            <a:endParaRPr lang="es-EC"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Picture 10067" descr="DSCN1592"/>
          <p:cNvPicPr>
            <a:picLocks noChangeAspect="1" noChangeArrowheads="1"/>
          </p:cNvPicPr>
          <p:nvPr/>
        </p:nvPicPr>
        <p:blipFill>
          <a:blip r:embed="rId6" cstate="print"/>
          <a:stretch>
            <a:fillRect/>
          </a:stretch>
        </p:blipFill>
        <p:spPr bwMode="auto">
          <a:xfrm>
            <a:off x="714350" y="3524252"/>
            <a:ext cx="3571900" cy="2286015"/>
          </a:xfrm>
          <a:prstGeom prst="rect">
            <a:avLst/>
          </a:prstGeom>
          <a:noFill/>
          <a:ln w="9525">
            <a:solidFill>
              <a:schemeClr val="tx1"/>
            </a:solidFill>
            <a:miter lim="800000"/>
            <a:headEnd/>
            <a:tailEnd/>
          </a:ln>
        </p:spPr>
      </p:pic>
      <p:sp>
        <p:nvSpPr>
          <p:cNvPr id="12" name="11 CuadroTexto"/>
          <p:cNvSpPr txBox="1"/>
          <p:nvPr/>
        </p:nvSpPr>
        <p:spPr>
          <a:xfrm>
            <a:off x="714350" y="5453076"/>
            <a:ext cx="3571900" cy="369332"/>
          </a:xfrm>
          <a:prstGeom prst="rect">
            <a:avLst/>
          </a:prstGeom>
          <a:solidFill>
            <a:schemeClr val="accent3"/>
          </a:solidFill>
          <a:ln>
            <a:solidFill>
              <a:schemeClr val="tx1"/>
            </a:solidFill>
          </a:ln>
        </p:spPr>
        <p:txBody>
          <a:bodyPr wrap="square" rtlCol="0">
            <a:spAutoFit/>
          </a:bodyPr>
          <a:lstStyle/>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ENCOFRADO </a:t>
            </a:r>
            <a:r>
              <a:rPr lang="es-EC" dirty="0">
                <a:ln w="18415" cmpd="sng">
                  <a:solidFill>
                    <a:srgbClr val="FFFFFF"/>
                  </a:solidFill>
                  <a:prstDash val="solid"/>
                </a:ln>
                <a:solidFill>
                  <a:srgbClr val="FFFFFF"/>
                </a:solidFill>
                <a:effectLst>
                  <a:outerShdw blurRad="63500" dir="3600000" algn="tl" rotWithShape="0">
                    <a:srgbClr val="000000">
                      <a:alpha val="70000"/>
                    </a:srgbClr>
                  </a:outerShdw>
                </a:effectLst>
              </a:rPr>
              <a:t>DE </a:t>
            </a: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ZAPATA </a:t>
            </a:r>
            <a:endParaRPr lang="es-EC"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15" name="14 Tabla"/>
          <p:cNvGraphicFramePr>
            <a:graphicFrameLocks noGrp="1"/>
          </p:cNvGraphicFramePr>
          <p:nvPr>
            <p:extLst>
              <p:ext uri="{D42A27DB-BD31-4B8C-83A1-F6EECF244321}">
                <p14:modId xmlns:p14="http://schemas.microsoft.com/office/powerpoint/2010/main" val="1943576961"/>
              </p:ext>
            </p:extLst>
          </p:nvPr>
        </p:nvGraphicFramePr>
        <p:xfrm>
          <a:off x="1500167" y="5929330"/>
          <a:ext cx="6096000" cy="828734"/>
        </p:xfrm>
        <a:graphic>
          <a:graphicData uri="http://schemas.openxmlformats.org/drawingml/2006/table">
            <a:tbl>
              <a:tblPr firstRow="1" bandRow="1">
                <a:tableStyleId>{5C22544A-7EE6-4342-B048-85BDC9FD1C3A}</a:tableStyleId>
              </a:tblPr>
              <a:tblGrid>
                <a:gridCol w="3048000"/>
                <a:gridCol w="3048000"/>
              </a:tblGrid>
              <a:tr h="462974">
                <a:tc>
                  <a:txBody>
                    <a:bodyPr/>
                    <a:lstStyle/>
                    <a:p>
                      <a:pPr algn="ctr"/>
                      <a:r>
                        <a:rPr lang="es-EC" sz="1800" dirty="0" smtClean="0">
                          <a:solidFill>
                            <a:sysClr val="windowText" lastClr="000000"/>
                          </a:solidFill>
                        </a:rPr>
                        <a:t>HORMIGON</a:t>
                      </a:r>
                      <a:r>
                        <a:rPr lang="es-EC" sz="1800" baseline="0" dirty="0" smtClean="0">
                          <a:solidFill>
                            <a:sysClr val="windowText" lastClr="000000"/>
                          </a:solidFill>
                        </a:rPr>
                        <a:t> UTILIZADO</a:t>
                      </a:r>
                      <a:endParaRPr lang="es-ES" sz="18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s-EC" sz="1800" dirty="0" smtClean="0">
                          <a:solidFill>
                            <a:sysClr val="windowText" lastClr="000000"/>
                          </a:solidFill>
                        </a:rPr>
                        <a:t>HIERRO</a:t>
                      </a:r>
                      <a:r>
                        <a:rPr lang="es-EC" sz="1800" baseline="0" dirty="0" smtClean="0">
                          <a:solidFill>
                            <a:sysClr val="windowText" lastClr="000000"/>
                          </a:solidFill>
                        </a:rPr>
                        <a:t> UTILIZADO</a:t>
                      </a:r>
                      <a:endParaRPr lang="es-ES" sz="18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357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t>5.320 M</a:t>
                      </a:r>
                      <a:r>
                        <a:rPr lang="es-ES" sz="1800" b="1" dirty="0" smtClean="0"/>
                        <a:t>³</a:t>
                      </a:r>
                      <a:endParaRPr lang="es-ES" sz="18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C" sz="1800" b="1" dirty="0" smtClean="0"/>
                        <a:t>760.000 Kg.</a:t>
                      </a:r>
                      <a:endParaRPr lang="es-E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LANTILLA GTMANABI(4).jpg"/>
          <p:cNvPicPr>
            <a:picLocks noChangeAspect="1"/>
          </p:cNvPicPr>
          <p:nvPr/>
        </p:nvPicPr>
        <p:blipFill>
          <a:blip r:embed="rId3" cstate="print"/>
          <a:stretch>
            <a:fillRect/>
          </a:stretch>
        </p:blipFill>
        <p:spPr>
          <a:xfrm>
            <a:off x="0" y="0"/>
            <a:ext cx="9144000" cy="6858000"/>
          </a:xfrm>
          <a:prstGeom prst="rect">
            <a:avLst/>
          </a:prstGeom>
        </p:spPr>
      </p:pic>
      <p:sp>
        <p:nvSpPr>
          <p:cNvPr id="2" name="1 Título"/>
          <p:cNvSpPr>
            <a:spLocks noGrp="1"/>
          </p:cNvSpPr>
          <p:nvPr>
            <p:ph type="title"/>
          </p:nvPr>
        </p:nvSpPr>
        <p:spPr>
          <a:xfrm>
            <a:off x="0" y="157936"/>
            <a:ext cx="7740352" cy="822792"/>
          </a:xfrm>
          <a:solidFill>
            <a:srgbClr val="92D050"/>
          </a:solidFill>
          <a:ln>
            <a:solidFill>
              <a:srgbClr val="92D050"/>
            </a:solidFill>
          </a:ln>
        </p:spPr>
        <p:style>
          <a:lnRef idx="3">
            <a:schemeClr val="lt1"/>
          </a:lnRef>
          <a:fillRef idx="1">
            <a:schemeClr val="accent1"/>
          </a:fillRef>
          <a:effectRef idx="1">
            <a:schemeClr val="accent1"/>
          </a:effectRef>
          <a:fontRef idx="minor">
            <a:schemeClr val="lt1"/>
          </a:fontRef>
        </p:style>
        <p:txBody>
          <a:bodyPr>
            <a:normAutofit fontScale="90000"/>
          </a:bodyPr>
          <a:lstStyle/>
          <a:p>
            <a:pPr algn="ctr"/>
            <a:r>
              <a:rPr lang="es-EC"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SUBESTRUCTURA (COLUMNAS)</a:t>
            </a:r>
            <a:endParaRPr lang="es-E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Picture 10067" descr="DSCN1592"/>
          <p:cNvPicPr>
            <a:picLocks noChangeAspect="1" noChangeArrowheads="1"/>
          </p:cNvPicPr>
          <p:nvPr/>
        </p:nvPicPr>
        <p:blipFill>
          <a:blip r:embed="rId4" cstate="print"/>
          <a:stretch>
            <a:fillRect/>
          </a:stretch>
        </p:blipFill>
        <p:spPr bwMode="auto">
          <a:xfrm>
            <a:off x="4929189" y="3500438"/>
            <a:ext cx="3357587" cy="2286016"/>
          </a:xfrm>
          <a:prstGeom prst="rect">
            <a:avLst/>
          </a:prstGeom>
          <a:noFill/>
          <a:ln w="9525">
            <a:solidFill>
              <a:schemeClr val="tx1"/>
            </a:solidFill>
            <a:miter lim="800000"/>
            <a:headEnd/>
            <a:tailEnd/>
          </a:ln>
        </p:spPr>
      </p:pic>
      <p:sp>
        <p:nvSpPr>
          <p:cNvPr id="10" name="9 CuadroTexto"/>
          <p:cNvSpPr txBox="1"/>
          <p:nvPr/>
        </p:nvSpPr>
        <p:spPr>
          <a:xfrm>
            <a:off x="4929189" y="5429264"/>
            <a:ext cx="3357587" cy="369332"/>
          </a:xfrm>
          <a:prstGeom prst="rect">
            <a:avLst/>
          </a:prstGeom>
          <a:solidFill>
            <a:schemeClr val="accent3"/>
          </a:solidFill>
          <a:ln>
            <a:solidFill>
              <a:schemeClr val="tx1"/>
            </a:solidFill>
          </a:ln>
        </p:spPr>
        <p:txBody>
          <a:bodyPr wrap="square" rtlCol="0">
            <a:spAutoFit/>
          </a:bodyPr>
          <a:lstStyle/>
          <a:p>
            <a:pPr algn="ctr"/>
            <a:r>
              <a:rPr lang="es-EC" b="1" dirty="0" smtClean="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FUNDICION DE COLUMNA</a:t>
            </a:r>
            <a:endParaRPr lang="es-EC"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endParaRPr>
          </a:p>
        </p:txBody>
      </p:sp>
      <p:pic>
        <p:nvPicPr>
          <p:cNvPr id="14" name="Picture 10067" descr="DSCN1592"/>
          <p:cNvPicPr>
            <a:picLocks noChangeAspect="1" noChangeArrowheads="1"/>
          </p:cNvPicPr>
          <p:nvPr/>
        </p:nvPicPr>
        <p:blipFill>
          <a:blip r:embed="rId5" cstate="print"/>
          <a:srcRect/>
          <a:stretch>
            <a:fillRect/>
          </a:stretch>
        </p:blipFill>
        <p:spPr bwMode="auto">
          <a:xfrm>
            <a:off x="714350" y="1142986"/>
            <a:ext cx="3571900" cy="2286017"/>
          </a:xfrm>
          <a:prstGeom prst="rect">
            <a:avLst/>
          </a:prstGeom>
          <a:noFill/>
          <a:ln w="9525">
            <a:solidFill>
              <a:schemeClr val="tx1"/>
            </a:solidFill>
            <a:miter lim="800000"/>
            <a:headEnd/>
            <a:tailEnd/>
          </a:ln>
        </p:spPr>
      </p:pic>
      <p:pic>
        <p:nvPicPr>
          <p:cNvPr id="17" name="Picture 10067" descr="DSCN1592"/>
          <p:cNvPicPr>
            <a:picLocks noChangeAspect="1" noChangeArrowheads="1"/>
          </p:cNvPicPr>
          <p:nvPr/>
        </p:nvPicPr>
        <p:blipFill>
          <a:blip r:embed="rId6" cstate="print"/>
          <a:srcRect/>
          <a:stretch>
            <a:fillRect/>
          </a:stretch>
        </p:blipFill>
        <p:spPr bwMode="auto">
          <a:xfrm>
            <a:off x="4929191" y="1142984"/>
            <a:ext cx="3286148" cy="2340000"/>
          </a:xfrm>
          <a:prstGeom prst="rect">
            <a:avLst/>
          </a:prstGeom>
          <a:noFill/>
          <a:ln w="9525">
            <a:solidFill>
              <a:schemeClr val="tx1"/>
            </a:solidFill>
            <a:miter lim="800000"/>
            <a:headEnd/>
            <a:tailEnd/>
          </a:ln>
        </p:spPr>
      </p:pic>
      <p:sp>
        <p:nvSpPr>
          <p:cNvPr id="6" name="5 CuadroTexto"/>
          <p:cNvSpPr txBox="1"/>
          <p:nvPr/>
        </p:nvSpPr>
        <p:spPr>
          <a:xfrm>
            <a:off x="714350" y="3059668"/>
            <a:ext cx="3713634" cy="369332"/>
          </a:xfrm>
          <a:prstGeom prst="rect">
            <a:avLst/>
          </a:prstGeom>
          <a:solidFill>
            <a:schemeClr val="accent3"/>
          </a:solidFill>
          <a:ln>
            <a:solidFill>
              <a:schemeClr val="tx1"/>
            </a:solidFill>
          </a:ln>
        </p:spPr>
        <p:txBody>
          <a:bodyPr wrap="square" rtlCol="0">
            <a:spAutoFit/>
          </a:bodyPr>
          <a:lstStyle/>
          <a:p>
            <a:pPr algn="ctr"/>
            <a:r>
              <a:rPr lang="es-EC" b="1" dirty="0" smtClean="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ARMADO DE COLUMNA (PAQUETES)</a:t>
            </a:r>
            <a:endParaRPr lang="es-ES"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endParaRPr>
          </a:p>
        </p:txBody>
      </p:sp>
      <p:sp>
        <p:nvSpPr>
          <p:cNvPr id="8" name="7 CuadroTexto"/>
          <p:cNvSpPr txBox="1"/>
          <p:nvPr/>
        </p:nvSpPr>
        <p:spPr>
          <a:xfrm>
            <a:off x="4929191" y="3131107"/>
            <a:ext cx="3286148" cy="369332"/>
          </a:xfrm>
          <a:prstGeom prst="rect">
            <a:avLst/>
          </a:prstGeom>
          <a:solidFill>
            <a:schemeClr val="accent3"/>
          </a:solidFill>
          <a:ln>
            <a:solidFill>
              <a:schemeClr val="tx1"/>
            </a:solidFill>
          </a:ln>
        </p:spPr>
        <p:txBody>
          <a:bodyPr wrap="square" rtlCol="0">
            <a:spAutoFit/>
          </a:bodyPr>
          <a:lstStyle/>
          <a:p>
            <a:pPr algn="ctr"/>
            <a:r>
              <a:rPr lang="es-EC"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COLOCACION </a:t>
            </a:r>
            <a:r>
              <a:rPr lang="es-EC" b="1" dirty="0" smtClean="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 DE COLUMNA</a:t>
            </a:r>
            <a:endParaRPr lang="es-EC"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endParaRPr>
          </a:p>
        </p:txBody>
      </p:sp>
      <p:pic>
        <p:nvPicPr>
          <p:cNvPr id="15" name="Picture 10067" descr="DSCN1592"/>
          <p:cNvPicPr>
            <a:picLocks noChangeAspect="1" noChangeArrowheads="1"/>
          </p:cNvPicPr>
          <p:nvPr/>
        </p:nvPicPr>
        <p:blipFill>
          <a:blip r:embed="rId7" cstate="print"/>
          <a:srcRect/>
          <a:stretch>
            <a:fillRect/>
          </a:stretch>
        </p:blipFill>
        <p:spPr bwMode="auto">
          <a:xfrm>
            <a:off x="714350" y="3500438"/>
            <a:ext cx="3571900" cy="2286015"/>
          </a:xfrm>
          <a:prstGeom prst="rect">
            <a:avLst/>
          </a:prstGeom>
          <a:noFill/>
          <a:ln w="9525">
            <a:solidFill>
              <a:schemeClr val="tx1"/>
            </a:solidFill>
            <a:miter lim="800000"/>
            <a:headEnd/>
            <a:tailEnd/>
          </a:ln>
        </p:spPr>
      </p:pic>
      <p:sp>
        <p:nvSpPr>
          <p:cNvPr id="12" name="11 CuadroTexto"/>
          <p:cNvSpPr txBox="1"/>
          <p:nvPr/>
        </p:nvSpPr>
        <p:spPr>
          <a:xfrm>
            <a:off x="714350" y="5429264"/>
            <a:ext cx="3571900" cy="369332"/>
          </a:xfrm>
          <a:prstGeom prst="rect">
            <a:avLst/>
          </a:prstGeom>
          <a:solidFill>
            <a:schemeClr val="accent3"/>
          </a:solidFill>
          <a:ln>
            <a:solidFill>
              <a:schemeClr val="tx1"/>
            </a:solidFill>
          </a:ln>
        </p:spPr>
        <p:txBody>
          <a:bodyPr wrap="square" rtlCol="0">
            <a:spAutoFit/>
          </a:bodyPr>
          <a:lstStyle/>
          <a:p>
            <a:pPr algn="ctr"/>
            <a:r>
              <a:rPr lang="es-EC" b="1" dirty="0" smtClean="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UBICACIÓN DE COLUMNA </a:t>
            </a:r>
            <a:endParaRPr lang="es-EC"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endParaRPr>
          </a:p>
        </p:txBody>
      </p:sp>
      <p:graphicFrame>
        <p:nvGraphicFramePr>
          <p:cNvPr id="16" name="15 Tabla"/>
          <p:cNvGraphicFramePr>
            <a:graphicFrameLocks noGrp="1"/>
          </p:cNvGraphicFramePr>
          <p:nvPr>
            <p:extLst>
              <p:ext uri="{D42A27DB-BD31-4B8C-83A1-F6EECF244321}">
                <p14:modId xmlns:p14="http://schemas.microsoft.com/office/powerpoint/2010/main" val="1264154291"/>
              </p:ext>
            </p:extLst>
          </p:nvPr>
        </p:nvGraphicFramePr>
        <p:xfrm>
          <a:off x="1500167" y="5857892"/>
          <a:ext cx="6096000" cy="1010920"/>
        </p:xfrm>
        <a:graphic>
          <a:graphicData uri="http://schemas.openxmlformats.org/drawingml/2006/table">
            <a:tbl>
              <a:tblPr firstRow="1" bandRow="1">
                <a:tableStyleId>{5C22544A-7EE6-4342-B048-85BDC9FD1C3A}</a:tableStyleId>
              </a:tblPr>
              <a:tblGrid>
                <a:gridCol w="3048000"/>
                <a:gridCol w="3048000"/>
              </a:tblGrid>
              <a:tr h="640080">
                <a:tc>
                  <a:txBody>
                    <a:bodyPr/>
                    <a:lstStyle/>
                    <a:p>
                      <a:pPr algn="ctr"/>
                      <a:r>
                        <a:rPr lang="es-EC" sz="1800" dirty="0" smtClean="0">
                          <a:solidFill>
                            <a:sysClr val="windowText" lastClr="000000"/>
                          </a:solidFill>
                        </a:rPr>
                        <a:t>HORMIGON</a:t>
                      </a:r>
                      <a:r>
                        <a:rPr lang="es-EC" sz="1800" baseline="0" dirty="0" smtClean="0">
                          <a:solidFill>
                            <a:sysClr val="windowText" lastClr="000000"/>
                          </a:solidFill>
                        </a:rPr>
                        <a:t> UTILIZADO</a:t>
                      </a:r>
                      <a:endParaRPr lang="es-ES" sz="18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s-EC" sz="1800" dirty="0" smtClean="0">
                          <a:solidFill>
                            <a:sysClr val="windowText" lastClr="000000"/>
                          </a:solidFill>
                        </a:rPr>
                        <a:t>HIERRO</a:t>
                      </a:r>
                      <a:r>
                        <a:rPr lang="es-EC" sz="1800" baseline="0" dirty="0" smtClean="0">
                          <a:solidFill>
                            <a:sysClr val="windowText" lastClr="000000"/>
                          </a:solidFill>
                        </a:rPr>
                        <a:t> UTILIZADO</a:t>
                      </a:r>
                      <a:endParaRPr lang="es-ES" sz="18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t>1.140 M</a:t>
                      </a:r>
                      <a:r>
                        <a:rPr lang="es-ES" sz="1800" b="1" dirty="0" smtClean="0"/>
                        <a:t>³</a:t>
                      </a:r>
                      <a:endParaRPr lang="es-ES" sz="18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C" sz="1800" b="1" dirty="0" smtClean="0"/>
                        <a:t>1’064.000 Kg.</a:t>
                      </a:r>
                      <a:endParaRPr lang="es-E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tretch>
            <a:fillRect/>
          </a:stretch>
        </p:blipFill>
        <p:spPr bwMode="auto">
          <a:xfrm>
            <a:off x="0" y="-273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normAutofit/>
          </a:bodyPr>
          <a:lstStyle/>
          <a:p>
            <a:pPr algn="ctr"/>
            <a:r>
              <a:rPr lang="es-ES" sz="5400" dirty="0" smtClean="0">
                <a:solidFill>
                  <a:srgbClr val="FF0000"/>
                </a:solidFill>
              </a:rPr>
              <a:t>SUMARIO</a:t>
            </a:r>
            <a:endParaRPr lang="es-EC" sz="5400" dirty="0">
              <a:solidFill>
                <a:srgbClr val="FF0000"/>
              </a:solidFill>
            </a:endParaRPr>
          </a:p>
        </p:txBody>
      </p:sp>
      <p:sp>
        <p:nvSpPr>
          <p:cNvPr id="3" name="2 Marcador de contenido"/>
          <p:cNvSpPr>
            <a:spLocks noGrp="1"/>
          </p:cNvSpPr>
          <p:nvPr>
            <p:ph sz="quarter" idx="1"/>
          </p:nvPr>
        </p:nvSpPr>
        <p:spPr>
          <a:xfrm>
            <a:off x="0" y="1809328"/>
            <a:ext cx="9144000" cy="4572000"/>
          </a:xfrm>
        </p:spPr>
        <p:txBody>
          <a:bodyPr/>
          <a:lstStyle/>
          <a:p>
            <a:pPr>
              <a:buClr>
                <a:schemeClr val="bg1"/>
              </a:buClr>
              <a:buFont typeface="Wingdings" pitchFamily="2" charset="2"/>
              <a:buChar char="Ø"/>
            </a:pPr>
            <a:r>
              <a:rPr lang="es-ES" sz="3200" b="1" dirty="0" smtClean="0">
                <a:solidFill>
                  <a:srgbClr val="FFFFFF"/>
                </a:solidFill>
              </a:rPr>
              <a:t> DATOS TÉCNICOS GENERALES</a:t>
            </a:r>
          </a:p>
          <a:p>
            <a:pPr>
              <a:buClr>
                <a:schemeClr val="bg1"/>
              </a:buClr>
              <a:buFont typeface="Wingdings" pitchFamily="2" charset="2"/>
              <a:buChar char="Ø"/>
            </a:pPr>
            <a:r>
              <a:rPr lang="es-ES" sz="3200" b="1" dirty="0" smtClean="0">
                <a:solidFill>
                  <a:srgbClr val="FFFFFF"/>
                </a:solidFill>
              </a:rPr>
              <a:t>PERFIL ESTRATIGRÁFICO</a:t>
            </a:r>
          </a:p>
          <a:p>
            <a:pPr>
              <a:buClr>
                <a:schemeClr val="bg1"/>
              </a:buClr>
              <a:buFont typeface="Wingdings" pitchFamily="2" charset="2"/>
              <a:buChar char="Ø"/>
            </a:pPr>
            <a:r>
              <a:rPr lang="es-ES" sz="3200" b="1" dirty="0" smtClean="0">
                <a:solidFill>
                  <a:srgbClr val="FFFFFF"/>
                </a:solidFill>
              </a:rPr>
              <a:t>PROCESO </a:t>
            </a:r>
            <a:r>
              <a:rPr lang="es-ES" sz="3200" b="1" dirty="0" smtClean="0">
                <a:solidFill>
                  <a:srgbClr val="FFFFFF"/>
                </a:solidFill>
              </a:rPr>
              <a:t>CONSTRUCTIVO</a:t>
            </a:r>
          </a:p>
          <a:p>
            <a:pPr>
              <a:buClr>
                <a:schemeClr val="bg1"/>
              </a:buClr>
              <a:buFont typeface="Wingdings" pitchFamily="2" charset="2"/>
              <a:buChar char="Ø"/>
            </a:pPr>
            <a:r>
              <a:rPr lang="es-ES" sz="3200" b="1" dirty="0" smtClean="0">
                <a:solidFill>
                  <a:srgbClr val="FFFFFF"/>
                </a:solidFill>
              </a:rPr>
              <a:t>APORTES TECNOLÓGICOS</a:t>
            </a:r>
            <a:endParaRPr lang="es-ES" sz="3200" b="1" dirty="0" smtClean="0">
              <a:solidFill>
                <a:srgbClr val="FFFFFF"/>
              </a:solidFill>
            </a:endParaRPr>
          </a:p>
          <a:p>
            <a:pPr>
              <a:buClr>
                <a:schemeClr val="bg1"/>
              </a:buClr>
              <a:buFont typeface="Wingdings" pitchFamily="2" charset="2"/>
              <a:buChar char="Ø"/>
            </a:pPr>
            <a:r>
              <a:rPr lang="es-ES" sz="3200" b="1" dirty="0" smtClean="0">
                <a:solidFill>
                  <a:srgbClr val="FFFFFF"/>
                </a:solidFill>
              </a:rPr>
              <a:t>CONCLUSIONES</a:t>
            </a:r>
          </a:p>
          <a:p>
            <a:pPr marL="0" indent="0">
              <a:buNone/>
            </a:pPr>
            <a:endParaRPr lang="es-EC" dirty="0"/>
          </a:p>
        </p:txBody>
      </p:sp>
    </p:spTree>
    <p:extLst>
      <p:ext uri="{BB962C8B-B14F-4D97-AF65-F5344CB8AC3E}">
        <p14:creationId xmlns:p14="http://schemas.microsoft.com/office/powerpoint/2010/main" val="2430975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LANTILLA GTMANABI(4).jpg"/>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title"/>
          </p:nvPr>
        </p:nvSpPr>
        <p:spPr>
          <a:xfrm>
            <a:off x="179512" y="252670"/>
            <a:ext cx="8208912" cy="728058"/>
          </a:xfr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noAutofit/>
          </a:bodyPr>
          <a:lstStyle/>
          <a:p>
            <a:pPr algn="ctr"/>
            <a:r>
              <a:rPr lang="es-EC"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SUBESTRUCTURA (CABEZALES)</a:t>
            </a:r>
            <a:endParaRPr lang="es-E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Picture 10067" descr="DSCN1592"/>
          <p:cNvPicPr>
            <a:picLocks noChangeAspect="1" noChangeArrowheads="1"/>
          </p:cNvPicPr>
          <p:nvPr/>
        </p:nvPicPr>
        <p:blipFill>
          <a:blip r:embed="rId3" cstate="print"/>
          <a:stretch>
            <a:fillRect/>
          </a:stretch>
        </p:blipFill>
        <p:spPr bwMode="auto">
          <a:xfrm>
            <a:off x="4929189" y="3627689"/>
            <a:ext cx="3357587" cy="2230205"/>
          </a:xfrm>
          <a:prstGeom prst="rect">
            <a:avLst/>
          </a:prstGeom>
          <a:noFill/>
          <a:ln w="9525">
            <a:solidFill>
              <a:schemeClr val="tx1"/>
            </a:solidFill>
            <a:miter lim="800000"/>
            <a:headEnd/>
            <a:tailEnd/>
          </a:ln>
        </p:spPr>
      </p:pic>
      <p:sp>
        <p:nvSpPr>
          <p:cNvPr id="10" name="9 CuadroTexto"/>
          <p:cNvSpPr txBox="1"/>
          <p:nvPr/>
        </p:nvSpPr>
        <p:spPr>
          <a:xfrm>
            <a:off x="4929189" y="5572140"/>
            <a:ext cx="3357587" cy="369332"/>
          </a:xfrm>
          <a:prstGeom prst="rect">
            <a:avLst/>
          </a:prstGeom>
          <a:solidFill>
            <a:schemeClr val="accent3"/>
          </a:solidFill>
          <a:ln>
            <a:solidFill>
              <a:schemeClr val="tx1"/>
            </a:solidFill>
          </a:ln>
        </p:spPr>
        <p:txBody>
          <a:bodyPr wrap="square" rtlCol="0">
            <a:spAutoFit/>
          </a:bodyPr>
          <a:lstStyle/>
          <a:p>
            <a:pPr algn="ctr"/>
            <a:r>
              <a:rPr lang="es-EC" b="1" dirty="0" smtClean="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FUNDICION </a:t>
            </a:r>
            <a:r>
              <a:rPr lang="es-EC"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DE </a:t>
            </a:r>
            <a:r>
              <a:rPr lang="es-EC" b="1" dirty="0" smtClean="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CABEZAL</a:t>
            </a:r>
            <a:endParaRPr lang="es-EC"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endParaRPr>
          </a:p>
        </p:txBody>
      </p:sp>
      <p:pic>
        <p:nvPicPr>
          <p:cNvPr id="16" name="Picture 10067" descr="DSCN1592"/>
          <p:cNvPicPr>
            <a:picLocks noChangeAspect="1" noChangeArrowheads="1"/>
          </p:cNvPicPr>
          <p:nvPr/>
        </p:nvPicPr>
        <p:blipFill>
          <a:blip r:embed="rId4" cstate="print"/>
          <a:srcRect/>
          <a:stretch>
            <a:fillRect/>
          </a:stretch>
        </p:blipFill>
        <p:spPr bwMode="auto">
          <a:xfrm>
            <a:off x="714350" y="1130844"/>
            <a:ext cx="3571900" cy="2338939"/>
          </a:xfrm>
          <a:prstGeom prst="rect">
            <a:avLst/>
          </a:prstGeom>
          <a:noFill/>
          <a:ln w="9525">
            <a:solidFill>
              <a:schemeClr val="tx1"/>
            </a:solidFill>
            <a:miter lim="800000"/>
            <a:headEnd/>
            <a:tailEnd/>
          </a:ln>
        </p:spPr>
      </p:pic>
      <p:sp>
        <p:nvSpPr>
          <p:cNvPr id="6" name="5 CuadroTexto"/>
          <p:cNvSpPr txBox="1"/>
          <p:nvPr/>
        </p:nvSpPr>
        <p:spPr>
          <a:xfrm>
            <a:off x="714350" y="3118964"/>
            <a:ext cx="3571900" cy="369332"/>
          </a:xfrm>
          <a:prstGeom prst="rect">
            <a:avLst/>
          </a:prstGeom>
          <a:solidFill>
            <a:schemeClr val="accent3"/>
          </a:solidFill>
          <a:ln>
            <a:solidFill>
              <a:schemeClr val="tx1"/>
            </a:solidFill>
          </a:ln>
        </p:spPr>
        <p:txBody>
          <a:bodyPr wrap="square" rtlCol="0">
            <a:spAutoFit/>
          </a:bodyPr>
          <a:lstStyle/>
          <a:p>
            <a:pPr algn="ctr"/>
            <a:r>
              <a:rPr lang="es-EC" b="1" dirty="0" smtClean="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ARMADO DE CABEZAL (RIOSTRAS)</a:t>
            </a:r>
          </a:p>
        </p:txBody>
      </p:sp>
      <p:pic>
        <p:nvPicPr>
          <p:cNvPr id="18" name="Picture 10067" descr="DSCN1592"/>
          <p:cNvPicPr>
            <a:picLocks noChangeAspect="1" noChangeArrowheads="1"/>
          </p:cNvPicPr>
          <p:nvPr/>
        </p:nvPicPr>
        <p:blipFill>
          <a:blip r:embed="rId5" cstate="print"/>
          <a:srcRect/>
          <a:stretch>
            <a:fillRect/>
          </a:stretch>
        </p:blipFill>
        <p:spPr bwMode="auto">
          <a:xfrm>
            <a:off x="4929192" y="1130844"/>
            <a:ext cx="3286147" cy="2357453"/>
          </a:xfrm>
          <a:prstGeom prst="rect">
            <a:avLst/>
          </a:prstGeom>
          <a:noFill/>
          <a:ln w="9525">
            <a:solidFill>
              <a:schemeClr val="tx1"/>
            </a:solidFill>
            <a:miter lim="800000"/>
            <a:headEnd/>
            <a:tailEnd/>
          </a:ln>
        </p:spPr>
      </p:pic>
      <p:sp>
        <p:nvSpPr>
          <p:cNvPr id="8" name="7 CuadroTexto"/>
          <p:cNvSpPr txBox="1"/>
          <p:nvPr/>
        </p:nvSpPr>
        <p:spPr>
          <a:xfrm>
            <a:off x="4929191" y="3131107"/>
            <a:ext cx="3286148" cy="369332"/>
          </a:xfrm>
          <a:prstGeom prst="rect">
            <a:avLst/>
          </a:prstGeom>
          <a:solidFill>
            <a:schemeClr val="accent3"/>
          </a:solidFill>
          <a:ln>
            <a:solidFill>
              <a:schemeClr val="tx1"/>
            </a:solidFill>
          </a:ln>
        </p:spPr>
        <p:txBody>
          <a:bodyPr wrap="square" rtlCol="0">
            <a:spAutoFit/>
          </a:bodyPr>
          <a:lstStyle/>
          <a:p>
            <a:pPr algn="ctr"/>
            <a:r>
              <a:rPr lang="es-EC"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COLOCACION </a:t>
            </a:r>
            <a:r>
              <a:rPr lang="es-EC" b="1" dirty="0" smtClean="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 DE CABEZAL</a:t>
            </a:r>
            <a:endParaRPr lang="es-EC"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endParaRPr>
          </a:p>
        </p:txBody>
      </p:sp>
      <p:pic>
        <p:nvPicPr>
          <p:cNvPr id="19" name="Picture 10067" descr="DSCN1592"/>
          <p:cNvPicPr>
            <a:picLocks noChangeAspect="1" noChangeArrowheads="1"/>
          </p:cNvPicPr>
          <p:nvPr/>
        </p:nvPicPr>
        <p:blipFill>
          <a:blip r:embed="rId6" cstate="print"/>
          <a:stretch>
            <a:fillRect/>
          </a:stretch>
        </p:blipFill>
        <p:spPr bwMode="auto">
          <a:xfrm>
            <a:off x="732207" y="3571876"/>
            <a:ext cx="3536181" cy="2357454"/>
          </a:xfrm>
          <a:prstGeom prst="rect">
            <a:avLst/>
          </a:prstGeom>
          <a:noFill/>
          <a:ln w="9525">
            <a:solidFill>
              <a:schemeClr val="tx1"/>
            </a:solidFill>
            <a:miter lim="800000"/>
            <a:headEnd/>
            <a:tailEnd/>
          </a:ln>
        </p:spPr>
      </p:pic>
      <p:sp>
        <p:nvSpPr>
          <p:cNvPr id="12" name="11 CuadroTexto"/>
          <p:cNvSpPr txBox="1"/>
          <p:nvPr/>
        </p:nvSpPr>
        <p:spPr>
          <a:xfrm>
            <a:off x="714350" y="5572140"/>
            <a:ext cx="3571900" cy="369332"/>
          </a:xfrm>
          <a:prstGeom prst="rect">
            <a:avLst/>
          </a:prstGeom>
          <a:solidFill>
            <a:schemeClr val="accent3"/>
          </a:solidFill>
          <a:ln>
            <a:solidFill>
              <a:schemeClr val="tx1"/>
            </a:solidFill>
          </a:ln>
        </p:spPr>
        <p:txBody>
          <a:bodyPr wrap="square" rtlCol="0">
            <a:spAutoFit/>
          </a:bodyPr>
          <a:lstStyle/>
          <a:p>
            <a:pPr algn="ctr"/>
            <a:r>
              <a:rPr lang="es-EC" b="1" dirty="0" smtClean="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rPr>
              <a:t>ENCOFRADO DE CABEZAL </a:t>
            </a:r>
            <a:endParaRPr lang="es-EC" b="1" dirty="0">
              <a:ln w="18000">
                <a:solidFill>
                  <a:schemeClr val="tx2"/>
                </a:solidFill>
                <a:prstDash val="solid"/>
                <a:miter lim="800000"/>
              </a:ln>
              <a:solidFill>
                <a:schemeClr val="tx2"/>
              </a:solidFill>
              <a:effectLst>
                <a:glow rad="63500">
                  <a:schemeClr val="accent5">
                    <a:satMod val="175000"/>
                    <a:alpha val="40000"/>
                  </a:schemeClr>
                </a:glow>
                <a:outerShdw blurRad="25500" dist="23000" dir="7020000" algn="tl">
                  <a:srgbClr val="000000">
                    <a:alpha val="50000"/>
                  </a:srgbClr>
                </a:outerShdw>
              </a:effectLst>
            </a:endParaRPr>
          </a:p>
        </p:txBody>
      </p:sp>
      <p:graphicFrame>
        <p:nvGraphicFramePr>
          <p:cNvPr id="14" name="13 Tabla"/>
          <p:cNvGraphicFramePr>
            <a:graphicFrameLocks noGrp="1"/>
          </p:cNvGraphicFramePr>
          <p:nvPr>
            <p:extLst>
              <p:ext uri="{D42A27DB-BD31-4B8C-83A1-F6EECF244321}">
                <p14:modId xmlns:p14="http://schemas.microsoft.com/office/powerpoint/2010/main" val="2156163972"/>
              </p:ext>
            </p:extLst>
          </p:nvPr>
        </p:nvGraphicFramePr>
        <p:xfrm>
          <a:off x="1547834" y="6000768"/>
          <a:ext cx="6096000" cy="870144"/>
        </p:xfrm>
        <a:graphic>
          <a:graphicData uri="http://schemas.openxmlformats.org/drawingml/2006/table">
            <a:tbl>
              <a:tblPr firstRow="1" bandRow="1">
                <a:tableStyleId>{5C22544A-7EE6-4342-B048-85BDC9FD1C3A}</a:tableStyleId>
              </a:tblPr>
              <a:tblGrid>
                <a:gridCol w="3048000"/>
                <a:gridCol w="3048000"/>
              </a:tblGrid>
              <a:tr h="504384">
                <a:tc>
                  <a:txBody>
                    <a:bodyPr/>
                    <a:lstStyle/>
                    <a:p>
                      <a:pPr algn="ctr"/>
                      <a:r>
                        <a:rPr lang="es-EC" sz="1800" dirty="0" smtClean="0">
                          <a:solidFill>
                            <a:sysClr val="windowText" lastClr="000000"/>
                          </a:solidFill>
                        </a:rPr>
                        <a:t>HORMIGON</a:t>
                      </a:r>
                      <a:r>
                        <a:rPr lang="es-EC" sz="1800" baseline="0" dirty="0" smtClean="0">
                          <a:solidFill>
                            <a:sysClr val="windowText" lastClr="000000"/>
                          </a:solidFill>
                        </a:rPr>
                        <a:t> UTILIZADO</a:t>
                      </a:r>
                      <a:endParaRPr lang="es-ES" sz="18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s-EC" sz="1800" dirty="0" smtClean="0">
                          <a:solidFill>
                            <a:sysClr val="windowText" lastClr="000000"/>
                          </a:solidFill>
                        </a:rPr>
                        <a:t>HIERRO</a:t>
                      </a:r>
                      <a:r>
                        <a:rPr lang="es-EC" sz="1800" baseline="0" dirty="0" smtClean="0">
                          <a:solidFill>
                            <a:sysClr val="windowText" lastClr="000000"/>
                          </a:solidFill>
                        </a:rPr>
                        <a:t> UTILIZADO</a:t>
                      </a:r>
                      <a:endParaRPr lang="es-ES" sz="18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292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t>7.790 M</a:t>
                      </a:r>
                      <a:r>
                        <a:rPr lang="es-ES" sz="1800" b="1" dirty="0" smtClean="0"/>
                        <a:t>³</a:t>
                      </a:r>
                      <a:endParaRPr lang="es-ES" sz="18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C" sz="1800" b="1" dirty="0" smtClean="0"/>
                        <a:t>684.000 Kg.</a:t>
                      </a:r>
                      <a:endParaRPr lang="es-E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D:\100_0245.jpg"/>
          <p:cNvPicPr>
            <a:picLocks noChangeAspect="1" noChangeArrowheads="1"/>
          </p:cNvPicPr>
          <p:nvPr/>
        </p:nvPicPr>
        <p:blipFill>
          <a:blip r:embed="rId2" cstate="print"/>
          <a:srcRect/>
          <a:stretch>
            <a:fillRect/>
          </a:stretch>
        </p:blipFill>
        <p:spPr bwMode="auto">
          <a:xfrm>
            <a:off x="0" y="160338"/>
            <a:ext cx="9144000" cy="6697662"/>
          </a:xfrm>
          <a:prstGeom prst="rect">
            <a:avLst/>
          </a:prstGeom>
          <a:noFill/>
          <a:ln w="9525">
            <a:noFill/>
            <a:miter lim="800000"/>
            <a:headEnd/>
            <a:tailEnd/>
          </a:ln>
        </p:spPr>
      </p:pic>
      <p:grpSp>
        <p:nvGrpSpPr>
          <p:cNvPr id="2" name="4 Grupo"/>
          <p:cNvGrpSpPr>
            <a:grpSpLocks/>
          </p:cNvGrpSpPr>
          <p:nvPr/>
        </p:nvGrpSpPr>
        <p:grpSpPr bwMode="auto">
          <a:xfrm>
            <a:off x="0" y="764704"/>
            <a:ext cx="9144000" cy="792088"/>
            <a:chOff x="0" y="0"/>
            <a:chExt cx="7286676" cy="767520"/>
          </a:xfrm>
        </p:grpSpPr>
        <p:sp>
          <p:nvSpPr>
            <p:cNvPr id="6" name="5 Rectángulo redondeado"/>
            <p:cNvSpPr/>
            <p:nvPr/>
          </p:nvSpPr>
          <p:spPr>
            <a:xfrm>
              <a:off x="0" y="0"/>
              <a:ext cx="7286676" cy="76752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6 Rectángulo"/>
            <p:cNvSpPr/>
            <p:nvPr/>
          </p:nvSpPr>
          <p:spPr>
            <a:xfrm>
              <a:off x="38100" y="36549"/>
              <a:ext cx="7210475" cy="694421"/>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600">
                <a:lnSpc>
                  <a:spcPct val="90000"/>
                </a:lnSpc>
                <a:spcAft>
                  <a:spcPct val="35000"/>
                </a:spcAft>
                <a:defRPr/>
              </a:pPr>
              <a:r>
                <a:rPr lang="es-ES" sz="2000" b="1" dirty="0" smtClean="0">
                  <a:latin typeface="Century Gothic" pitchFamily="34" charset="0"/>
                </a:rPr>
                <a:t>INNOVACIONES TECNOLOGICAS EN EL DISEÑO Y CONSTRUCCIÓN DEL PUENTE SOBRE EL ESTUARIO DEL RÍO CHONE (BAHÍA-SAN VICENTE)</a:t>
              </a:r>
              <a:endParaRPr lang="es-ES" sz="2000" b="1" dirty="0">
                <a:latin typeface="Century Gothic" pitchFamily="34" charset="0"/>
              </a:endParaRPr>
            </a:p>
          </p:txBody>
        </p:sp>
      </p:grpSp>
      <p:pic>
        <p:nvPicPr>
          <p:cNvPr id="8" name="Picture 10064" descr="LOGO DEL CUERPO (VERDE)"/>
          <p:cNvPicPr>
            <a:picLocks noChangeAspect="1" noChangeArrowheads="1"/>
          </p:cNvPicPr>
          <p:nvPr/>
        </p:nvPicPr>
        <p:blipFill>
          <a:blip r:embed="rId3" cstate="print"/>
          <a:srcRect/>
          <a:stretch>
            <a:fillRect/>
          </a:stretch>
        </p:blipFill>
        <p:spPr bwMode="auto">
          <a:xfrm>
            <a:off x="8001000" y="5903913"/>
            <a:ext cx="936625" cy="739775"/>
          </a:xfrm>
          <a:prstGeom prst="rect">
            <a:avLst/>
          </a:prstGeom>
          <a:noFill/>
          <a:ln w="9525">
            <a:noFill/>
            <a:miter lim="800000"/>
            <a:headEnd/>
            <a:tailEnd/>
          </a:ln>
          <a:effectLst>
            <a:outerShdw blurRad="50800" dist="152400" dir="2760000" algn="ctr" rotWithShape="0">
              <a:srgbClr val="000000">
                <a:alpha val="48000"/>
              </a:srgbClr>
            </a:outerShdw>
          </a:effectLst>
        </p:spPr>
      </p:pic>
    </p:spTree>
    <p:extLst>
      <p:ext uri="{BB962C8B-B14F-4D97-AF65-F5344CB8AC3E}">
        <p14:creationId xmlns:p14="http://schemas.microsoft.com/office/powerpoint/2010/main" val="667624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065"/>
          <p:cNvSpPr txBox="1">
            <a:spLocks noChangeArrowheads="1"/>
          </p:cNvSpPr>
          <p:nvPr/>
        </p:nvSpPr>
        <p:spPr bwMode="auto">
          <a:xfrm>
            <a:off x="3214688" y="6143625"/>
            <a:ext cx="7850187" cy="400050"/>
          </a:xfrm>
          <a:prstGeom prst="rect">
            <a:avLst/>
          </a:prstGeom>
          <a:noFill/>
          <a:ln w="9525">
            <a:noFill/>
            <a:miter lim="800000"/>
            <a:headEnd/>
            <a:tailEnd/>
          </a:ln>
        </p:spPr>
        <p:txBody>
          <a:bodyPr>
            <a:spAutoFit/>
          </a:bodyPr>
          <a:lstStyle/>
          <a:p>
            <a:pPr>
              <a:spcBef>
                <a:spcPct val="50000"/>
              </a:spcBef>
              <a:defRPr/>
            </a:pPr>
            <a:r>
              <a:rPr lang="es-EC" sz="2000" b="1" i="1" dirty="0">
                <a:solidFill>
                  <a:schemeClr val="bg1"/>
                </a:solidFill>
                <a:effectLst>
                  <a:outerShdw blurRad="38100" dist="38100" dir="2700000" algn="tl">
                    <a:srgbClr val="000000">
                      <a:alpha val="43137"/>
                    </a:srgbClr>
                  </a:outerShdw>
                </a:effectLst>
                <a:latin typeface="Century Gothic" pitchFamily="34" charset="0"/>
              </a:rPr>
              <a:t>  </a:t>
            </a: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15364" name="Picture 12" descr="DSCN1592"/>
          <p:cNvPicPr>
            <a:picLocks noChangeAspect="1" noChangeArrowheads="1"/>
          </p:cNvPicPr>
          <p:nvPr/>
        </p:nvPicPr>
        <p:blipFill>
          <a:blip r:embed="rId3" cstate="print"/>
          <a:srcRect/>
          <a:stretch>
            <a:fillRect/>
          </a:stretch>
        </p:blipFill>
        <p:spPr bwMode="auto">
          <a:xfrm>
            <a:off x="0" y="3501008"/>
            <a:ext cx="4556125" cy="2562225"/>
          </a:xfrm>
          <a:prstGeom prst="rect">
            <a:avLst/>
          </a:prstGeom>
          <a:noFill/>
          <a:ln w="9525">
            <a:noFill/>
            <a:miter lim="800000"/>
            <a:headEnd/>
            <a:tailEnd/>
          </a:ln>
        </p:spPr>
      </p:pic>
      <p:pic>
        <p:nvPicPr>
          <p:cNvPr id="15365" name="Picture 12" descr="DSCN1592"/>
          <p:cNvPicPr>
            <a:picLocks noChangeAspect="1" noChangeArrowheads="1"/>
          </p:cNvPicPr>
          <p:nvPr/>
        </p:nvPicPr>
        <p:blipFill>
          <a:blip r:embed="rId4" cstate="print"/>
          <a:srcRect/>
          <a:stretch>
            <a:fillRect/>
          </a:stretch>
        </p:blipFill>
        <p:spPr bwMode="auto">
          <a:xfrm>
            <a:off x="5436096" y="980728"/>
            <a:ext cx="3384376" cy="4915644"/>
          </a:xfrm>
          <a:prstGeom prst="rect">
            <a:avLst/>
          </a:prstGeom>
          <a:noFill/>
          <a:ln w="9525">
            <a:noFill/>
            <a:miter lim="800000"/>
            <a:headEnd/>
            <a:tailEnd/>
          </a:ln>
        </p:spPr>
      </p:pic>
      <p:graphicFrame>
        <p:nvGraphicFramePr>
          <p:cNvPr id="13" name="12 Diagrama"/>
          <p:cNvGraphicFramePr/>
          <p:nvPr/>
        </p:nvGraphicFramePr>
        <p:xfrm>
          <a:off x="899592" y="50894"/>
          <a:ext cx="7560840" cy="7858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 Box 10065"/>
          <p:cNvSpPr txBox="1">
            <a:spLocks noChangeArrowheads="1"/>
          </p:cNvSpPr>
          <p:nvPr/>
        </p:nvSpPr>
        <p:spPr bwMode="auto">
          <a:xfrm>
            <a:off x="285750" y="6039123"/>
            <a:ext cx="4286250" cy="738664"/>
          </a:xfrm>
          <a:prstGeom prst="rect">
            <a:avLst/>
          </a:prstGeom>
          <a:noFill/>
          <a:ln w="9525">
            <a:noFill/>
            <a:miter lim="800000"/>
            <a:headEnd/>
            <a:tailEnd/>
          </a:ln>
        </p:spPr>
        <p:txBody>
          <a:bodyPr wrap="square">
            <a:spAutoFit/>
          </a:bodyPr>
          <a:lstStyle/>
          <a:p>
            <a:pPr algn="just">
              <a:spcBef>
                <a:spcPct val="50000"/>
              </a:spcBef>
              <a:defRPr/>
            </a:pPr>
            <a:r>
              <a:rPr lang="es-EC" sz="1400" b="1" dirty="0" smtClean="0">
                <a:effectLst>
                  <a:outerShdw blurRad="38100" dist="38100" dir="2700000" algn="tl">
                    <a:srgbClr val="000000">
                      <a:alpha val="43137"/>
                    </a:srgbClr>
                  </a:outerShdw>
                </a:effectLst>
                <a:latin typeface="Century Gothic" pitchFamily="34" charset="0"/>
              </a:rPr>
              <a:t>1. Colocación de sensores en los pilotes a ser probados: permiten medir deformación y aceleración</a:t>
            </a:r>
            <a:endParaRPr lang="es-ES" sz="1400" b="1" dirty="0">
              <a:effectLst>
                <a:outerShdw blurRad="38100" dist="38100" dir="2700000" algn="tl">
                  <a:srgbClr val="000000">
                    <a:alpha val="43137"/>
                  </a:srgbClr>
                </a:outerShdw>
              </a:effectLst>
              <a:latin typeface="Century Gothic" pitchFamily="34" charset="0"/>
            </a:endParaRPr>
          </a:p>
        </p:txBody>
      </p:sp>
      <p:sp>
        <p:nvSpPr>
          <p:cNvPr id="16" name="Text Box 10065"/>
          <p:cNvSpPr txBox="1">
            <a:spLocks noChangeArrowheads="1"/>
          </p:cNvSpPr>
          <p:nvPr/>
        </p:nvSpPr>
        <p:spPr bwMode="auto">
          <a:xfrm>
            <a:off x="4750246" y="6047922"/>
            <a:ext cx="4286250" cy="738664"/>
          </a:xfrm>
          <a:prstGeom prst="rect">
            <a:avLst/>
          </a:prstGeom>
          <a:noFill/>
          <a:ln w="9525">
            <a:noFill/>
            <a:miter lim="800000"/>
            <a:headEnd/>
            <a:tailEnd/>
          </a:ln>
        </p:spPr>
        <p:txBody>
          <a:bodyPr wrap="square">
            <a:spAutoFit/>
          </a:bodyPr>
          <a:lstStyle/>
          <a:p>
            <a:pPr algn="just">
              <a:spcBef>
                <a:spcPct val="50000"/>
              </a:spcBef>
              <a:defRPr/>
            </a:pPr>
            <a:r>
              <a:rPr lang="es-EC" sz="1400" b="1" dirty="0" smtClean="0">
                <a:effectLst>
                  <a:outerShdw blurRad="38100" dist="38100" dir="2700000" algn="tl">
                    <a:srgbClr val="000000">
                      <a:alpha val="43137"/>
                    </a:srgbClr>
                  </a:outerShdw>
                </a:effectLst>
                <a:latin typeface="Century Gothic" pitchFamily="34" charset="0"/>
              </a:rPr>
              <a:t>2. Se practica una </a:t>
            </a:r>
            <a:r>
              <a:rPr lang="es-EC" sz="1400" b="1" dirty="0" err="1" smtClean="0">
                <a:effectLst>
                  <a:outerShdw blurRad="38100" dist="38100" dir="2700000" algn="tl">
                    <a:srgbClr val="000000">
                      <a:alpha val="43137"/>
                    </a:srgbClr>
                  </a:outerShdw>
                </a:effectLst>
                <a:latin typeface="Century Gothic" pitchFamily="34" charset="0"/>
              </a:rPr>
              <a:t>rehinca</a:t>
            </a:r>
            <a:r>
              <a:rPr lang="es-EC" sz="1400" b="1" dirty="0" smtClean="0">
                <a:effectLst>
                  <a:outerShdw blurRad="38100" dist="38100" dir="2700000" algn="tl">
                    <a:srgbClr val="000000">
                      <a:alpha val="43137"/>
                    </a:srgbClr>
                  </a:outerShdw>
                </a:effectLst>
                <a:latin typeface="Century Gothic" pitchFamily="34" charset="0"/>
              </a:rPr>
              <a:t> a los pilotes en los que se realizará la prueba, se emplea un martillo a percusión  </a:t>
            </a:r>
            <a:endParaRPr lang="es-ES" sz="1400" b="1" dirty="0">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966229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065"/>
          <p:cNvSpPr txBox="1">
            <a:spLocks noChangeArrowheads="1"/>
          </p:cNvSpPr>
          <p:nvPr/>
        </p:nvSpPr>
        <p:spPr bwMode="auto">
          <a:xfrm>
            <a:off x="3214688" y="6143625"/>
            <a:ext cx="7850187" cy="400050"/>
          </a:xfrm>
          <a:prstGeom prst="rect">
            <a:avLst/>
          </a:prstGeom>
          <a:noFill/>
          <a:ln w="9525">
            <a:noFill/>
            <a:miter lim="800000"/>
            <a:headEnd/>
            <a:tailEnd/>
          </a:ln>
        </p:spPr>
        <p:txBody>
          <a:bodyPr>
            <a:spAutoFit/>
          </a:bodyPr>
          <a:lstStyle/>
          <a:p>
            <a:pPr>
              <a:spcBef>
                <a:spcPct val="50000"/>
              </a:spcBef>
              <a:defRPr/>
            </a:pPr>
            <a:r>
              <a:rPr lang="es-EC" sz="2000" b="1" i="1" dirty="0">
                <a:solidFill>
                  <a:schemeClr val="bg1"/>
                </a:solidFill>
                <a:effectLst>
                  <a:outerShdw blurRad="38100" dist="38100" dir="2700000" algn="tl">
                    <a:srgbClr val="000000">
                      <a:alpha val="43137"/>
                    </a:srgbClr>
                  </a:outerShdw>
                </a:effectLst>
                <a:latin typeface="Century Gothic" pitchFamily="34" charset="0"/>
              </a:rPr>
              <a:t>  </a:t>
            </a: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15366" name="Picture 12" descr="DSCN1592"/>
          <p:cNvPicPr>
            <a:picLocks noChangeAspect="1" noChangeArrowheads="1"/>
          </p:cNvPicPr>
          <p:nvPr/>
        </p:nvPicPr>
        <p:blipFill>
          <a:blip r:embed="rId3" cstate="print"/>
          <a:srcRect/>
          <a:stretch>
            <a:fillRect/>
          </a:stretch>
        </p:blipFill>
        <p:spPr bwMode="auto">
          <a:xfrm>
            <a:off x="0" y="1844824"/>
            <a:ext cx="4556125" cy="3096344"/>
          </a:xfrm>
          <a:prstGeom prst="rect">
            <a:avLst/>
          </a:prstGeom>
          <a:noFill/>
          <a:ln w="9525">
            <a:noFill/>
            <a:miter lim="800000"/>
            <a:headEnd/>
            <a:tailEnd/>
          </a:ln>
        </p:spPr>
      </p:pic>
      <p:pic>
        <p:nvPicPr>
          <p:cNvPr id="15367" name="Picture 12" descr="DSCN1592"/>
          <p:cNvPicPr>
            <a:picLocks noChangeAspect="1" noChangeArrowheads="1"/>
          </p:cNvPicPr>
          <p:nvPr/>
        </p:nvPicPr>
        <p:blipFill>
          <a:blip r:embed="rId4" cstate="print"/>
          <a:srcRect/>
          <a:stretch>
            <a:fillRect/>
          </a:stretch>
        </p:blipFill>
        <p:spPr bwMode="auto">
          <a:xfrm>
            <a:off x="4786313" y="1772816"/>
            <a:ext cx="4214812" cy="3160712"/>
          </a:xfrm>
          <a:prstGeom prst="rect">
            <a:avLst/>
          </a:prstGeom>
          <a:noFill/>
          <a:ln w="9525">
            <a:noFill/>
            <a:miter lim="800000"/>
            <a:headEnd/>
            <a:tailEnd/>
          </a:ln>
        </p:spPr>
      </p:pic>
      <p:graphicFrame>
        <p:nvGraphicFramePr>
          <p:cNvPr id="13" name="12 Diagrama"/>
          <p:cNvGraphicFramePr/>
          <p:nvPr/>
        </p:nvGraphicFramePr>
        <p:xfrm>
          <a:off x="899592" y="50894"/>
          <a:ext cx="7488832" cy="7858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 Box 10065"/>
          <p:cNvSpPr txBox="1">
            <a:spLocks noChangeArrowheads="1"/>
          </p:cNvSpPr>
          <p:nvPr/>
        </p:nvSpPr>
        <p:spPr bwMode="auto">
          <a:xfrm>
            <a:off x="285750" y="5138028"/>
            <a:ext cx="4286250" cy="738664"/>
          </a:xfrm>
          <a:prstGeom prst="rect">
            <a:avLst/>
          </a:prstGeom>
          <a:noFill/>
          <a:ln w="9525">
            <a:noFill/>
            <a:miter lim="800000"/>
            <a:headEnd/>
            <a:tailEnd/>
          </a:ln>
        </p:spPr>
        <p:txBody>
          <a:bodyPr wrap="square">
            <a:spAutoFit/>
          </a:bodyPr>
          <a:lstStyle/>
          <a:p>
            <a:pPr algn="just">
              <a:spcBef>
                <a:spcPct val="50000"/>
              </a:spcBef>
              <a:defRPr/>
            </a:pPr>
            <a:r>
              <a:rPr lang="es-EC" sz="1400" b="1" dirty="0" smtClean="0">
                <a:effectLst>
                  <a:outerShdw blurRad="38100" dist="38100" dir="2700000" algn="tl">
                    <a:srgbClr val="000000">
                      <a:alpha val="43137"/>
                    </a:srgbClr>
                  </a:outerShdw>
                </a:effectLst>
                <a:latin typeface="Century Gothic" pitchFamily="34" charset="0"/>
              </a:rPr>
              <a:t>3. Se toman los resultados de campo, de los cuales se conoce la capacidad portante total del pilote PDA</a:t>
            </a:r>
            <a:endParaRPr lang="es-ES" sz="1400" b="1" dirty="0">
              <a:effectLst>
                <a:outerShdw blurRad="38100" dist="38100" dir="2700000" algn="tl">
                  <a:srgbClr val="000000">
                    <a:alpha val="43137"/>
                  </a:srgbClr>
                </a:outerShdw>
              </a:effectLst>
              <a:latin typeface="Century Gothic" pitchFamily="34" charset="0"/>
            </a:endParaRPr>
          </a:p>
        </p:txBody>
      </p:sp>
      <p:sp>
        <p:nvSpPr>
          <p:cNvPr id="10" name="Text Box 10065"/>
          <p:cNvSpPr txBox="1">
            <a:spLocks noChangeArrowheads="1"/>
          </p:cNvSpPr>
          <p:nvPr/>
        </p:nvSpPr>
        <p:spPr bwMode="auto">
          <a:xfrm>
            <a:off x="4750246" y="5157192"/>
            <a:ext cx="4286250" cy="1600438"/>
          </a:xfrm>
          <a:prstGeom prst="rect">
            <a:avLst/>
          </a:prstGeom>
          <a:noFill/>
          <a:ln w="9525">
            <a:noFill/>
            <a:miter lim="800000"/>
            <a:headEnd/>
            <a:tailEnd/>
          </a:ln>
        </p:spPr>
        <p:txBody>
          <a:bodyPr wrap="square">
            <a:spAutoFit/>
          </a:bodyPr>
          <a:lstStyle/>
          <a:p>
            <a:pPr algn="just">
              <a:spcBef>
                <a:spcPct val="50000"/>
              </a:spcBef>
              <a:defRPr/>
            </a:pPr>
            <a:r>
              <a:rPr lang="es-EC" sz="1400" b="1" dirty="0">
                <a:effectLst>
                  <a:outerShdw blurRad="38100" dist="38100" dir="2700000" algn="tl">
                    <a:srgbClr val="000000">
                      <a:alpha val="43137"/>
                    </a:srgbClr>
                  </a:outerShdw>
                </a:effectLst>
                <a:latin typeface="Century Gothic" pitchFamily="34" charset="0"/>
              </a:rPr>
              <a:t>4</a:t>
            </a:r>
            <a:r>
              <a:rPr lang="es-EC" sz="1400" b="1" dirty="0" smtClean="0">
                <a:effectLst>
                  <a:outerShdw blurRad="38100" dist="38100" dir="2700000" algn="tl">
                    <a:srgbClr val="000000">
                      <a:alpha val="43137"/>
                    </a:srgbClr>
                  </a:outerShdw>
                </a:effectLst>
                <a:latin typeface="Century Gothic" pitchFamily="34" charset="0"/>
              </a:rPr>
              <a:t>. A través de un Programa Computacional CAPWAP (Tecnología desarrollada por empresa  GRL </a:t>
            </a:r>
            <a:r>
              <a:rPr lang="es-EC" sz="1400" b="1" smtClean="0">
                <a:effectLst>
                  <a:outerShdw blurRad="38100" dist="38100" dir="2700000" algn="tl">
                    <a:srgbClr val="000000">
                      <a:alpha val="43137"/>
                    </a:srgbClr>
                  </a:outerShdw>
                </a:effectLst>
                <a:latin typeface="Century Gothic" pitchFamily="34" charset="0"/>
              </a:rPr>
              <a:t>GLOBAL ROUSCHE </a:t>
            </a:r>
            <a:r>
              <a:rPr lang="es-EC" sz="1400" b="1" dirty="0" smtClean="0">
                <a:effectLst>
                  <a:outerShdw blurRad="38100" dist="38100" dir="2700000" algn="tl">
                    <a:srgbClr val="000000">
                      <a:alpha val="43137"/>
                    </a:srgbClr>
                  </a:outerShdw>
                </a:effectLst>
                <a:latin typeface="Century Gothic" pitchFamily="34" charset="0"/>
              </a:rPr>
              <a:t>LIKINGS) se llega a conocer cual es la capacidad portante del suelo en sus diferentes estratos, a fricción y a punta o si no tiene aporte alguno (suelos licuables)</a:t>
            </a:r>
            <a:endParaRPr lang="es-ES" sz="1400" b="1" dirty="0">
              <a:effectLst>
                <a:outerShdw blurRad="38100" dist="38100" dir="2700000" algn="tl">
                  <a:srgbClr val="000000">
                    <a:alpha val="43137"/>
                  </a:srgbClr>
                </a:outerShdw>
              </a:effectLst>
              <a:latin typeface="Century Gothic" pitchFamily="34" charset="0"/>
            </a:endParaRPr>
          </a:p>
        </p:txBody>
      </p:sp>
      <p:sp>
        <p:nvSpPr>
          <p:cNvPr id="8" name="Text Box 10065"/>
          <p:cNvSpPr txBox="1">
            <a:spLocks noChangeArrowheads="1"/>
          </p:cNvSpPr>
          <p:nvPr/>
        </p:nvSpPr>
        <p:spPr bwMode="auto">
          <a:xfrm>
            <a:off x="179512" y="910168"/>
            <a:ext cx="4464496" cy="2446824"/>
          </a:xfrm>
          <a:prstGeom prst="rect">
            <a:avLst/>
          </a:prstGeom>
          <a:solidFill>
            <a:srgbClr val="FFFF00"/>
          </a:solidFill>
          <a:ln w="9525">
            <a:noFill/>
            <a:miter lim="800000"/>
            <a:headEnd/>
            <a:tailEnd/>
          </a:ln>
        </p:spPr>
        <p:txBody>
          <a:bodyPr wrap="square">
            <a:spAutoFit/>
          </a:bodyPr>
          <a:lstStyle/>
          <a:p>
            <a:pPr algn="ctr">
              <a:spcBef>
                <a:spcPct val="50000"/>
              </a:spcBef>
              <a:defRPr/>
            </a:pPr>
            <a:r>
              <a:rPr lang="es-EC" b="1" u="sng" dirty="0" smtClean="0">
                <a:effectLst>
                  <a:outerShdw blurRad="38100" dist="38100" dir="2700000" algn="tl">
                    <a:srgbClr val="000000">
                      <a:alpha val="43137"/>
                    </a:srgbClr>
                  </a:outerShdw>
                </a:effectLst>
                <a:latin typeface="Century Gothic" pitchFamily="34" charset="0"/>
              </a:rPr>
              <a:t>DATOS QUE SE OBTIENE:</a:t>
            </a:r>
            <a:endParaRPr lang="es-EC" b="1" u="sng" dirty="0">
              <a:effectLst>
                <a:outerShdw blurRad="38100" dist="38100" dir="2700000" algn="tl">
                  <a:srgbClr val="000000">
                    <a:alpha val="43137"/>
                  </a:srgbClr>
                </a:outerShdw>
              </a:effectLst>
              <a:latin typeface="Century Gothic" pitchFamily="34" charset="0"/>
            </a:endParaRPr>
          </a:p>
          <a:p>
            <a:pPr>
              <a:spcBef>
                <a:spcPct val="50000"/>
              </a:spcBef>
              <a:defRPr/>
            </a:pPr>
            <a:r>
              <a:rPr lang="es-EC" b="1" dirty="0">
                <a:effectLst>
                  <a:outerShdw blurRad="38100" dist="38100" dir="2700000" algn="tl">
                    <a:srgbClr val="000000">
                      <a:alpha val="43137"/>
                    </a:srgbClr>
                  </a:outerShdw>
                </a:effectLst>
                <a:latin typeface="Century Gothic" pitchFamily="34" charset="0"/>
              </a:rPr>
              <a:t>-Capacidad </a:t>
            </a:r>
            <a:r>
              <a:rPr lang="es-EC" b="1" dirty="0" smtClean="0">
                <a:effectLst>
                  <a:outerShdw blurRad="38100" dist="38100" dir="2700000" algn="tl">
                    <a:srgbClr val="000000">
                      <a:alpha val="43137"/>
                    </a:srgbClr>
                  </a:outerShdw>
                </a:effectLst>
                <a:latin typeface="Century Gothic" pitchFamily="34" charset="0"/>
              </a:rPr>
              <a:t>Portante del pilote.</a:t>
            </a:r>
            <a:endParaRPr lang="es-EC" b="1" dirty="0">
              <a:effectLst>
                <a:outerShdw blurRad="38100" dist="38100" dir="2700000" algn="tl">
                  <a:srgbClr val="000000">
                    <a:alpha val="43137"/>
                  </a:srgbClr>
                </a:outerShdw>
              </a:effectLst>
              <a:latin typeface="Century Gothic" pitchFamily="34" charset="0"/>
            </a:endParaRPr>
          </a:p>
          <a:p>
            <a:pPr>
              <a:spcBef>
                <a:spcPct val="50000"/>
              </a:spcBef>
              <a:defRPr/>
            </a:pPr>
            <a:r>
              <a:rPr lang="es-EC" b="1" dirty="0">
                <a:effectLst>
                  <a:outerShdw blurRad="38100" dist="38100" dir="2700000" algn="tl">
                    <a:srgbClr val="000000">
                      <a:alpha val="43137"/>
                    </a:srgbClr>
                  </a:outerShdw>
                </a:effectLst>
                <a:latin typeface="Century Gothic" pitchFamily="34" charset="0"/>
              </a:rPr>
              <a:t>-Energía Transferida.</a:t>
            </a:r>
          </a:p>
          <a:p>
            <a:pPr>
              <a:spcBef>
                <a:spcPct val="50000"/>
              </a:spcBef>
              <a:defRPr/>
            </a:pPr>
            <a:r>
              <a:rPr lang="es-EC" b="1" dirty="0">
                <a:effectLst>
                  <a:outerShdw blurRad="38100" dist="38100" dir="2700000" algn="tl">
                    <a:srgbClr val="000000">
                      <a:alpha val="43137"/>
                    </a:srgbClr>
                  </a:outerShdw>
                </a:effectLst>
                <a:latin typeface="Century Gothic" pitchFamily="34" charset="0"/>
              </a:rPr>
              <a:t>-Integridad del Pilote</a:t>
            </a:r>
          </a:p>
          <a:p>
            <a:pPr>
              <a:spcBef>
                <a:spcPct val="50000"/>
              </a:spcBef>
              <a:defRPr/>
            </a:pPr>
            <a:r>
              <a:rPr lang="es-EC" b="1" dirty="0">
                <a:effectLst>
                  <a:outerShdw blurRad="38100" dist="38100" dir="2700000" algn="tl">
                    <a:srgbClr val="000000">
                      <a:alpha val="43137"/>
                    </a:srgbClr>
                  </a:outerShdw>
                </a:effectLst>
                <a:latin typeface="Century Gothic" pitchFamily="34" charset="0"/>
              </a:rPr>
              <a:t>-Resistencia de Suelo</a:t>
            </a:r>
          </a:p>
          <a:p>
            <a:pPr>
              <a:spcBef>
                <a:spcPct val="50000"/>
              </a:spcBef>
              <a:defRPr/>
            </a:pPr>
            <a:endParaRPr lang="es-ES" b="1" dirty="0">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34280786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Box 10065"/>
          <p:cNvSpPr txBox="1">
            <a:spLocks noChangeArrowheads="1"/>
          </p:cNvSpPr>
          <p:nvPr/>
        </p:nvSpPr>
        <p:spPr bwMode="auto">
          <a:xfrm>
            <a:off x="3214688" y="6143625"/>
            <a:ext cx="7850187" cy="400050"/>
          </a:xfrm>
          <a:prstGeom prst="rect">
            <a:avLst/>
          </a:prstGeom>
          <a:noFill/>
          <a:ln w="9525">
            <a:noFill/>
            <a:miter lim="800000"/>
            <a:headEnd/>
            <a:tailEnd/>
          </a:ln>
        </p:spPr>
        <p:txBody>
          <a:bodyPr>
            <a:spAutoFit/>
          </a:bodyPr>
          <a:lstStyle/>
          <a:p>
            <a:pPr>
              <a:spcBef>
                <a:spcPct val="50000"/>
              </a:spcBef>
              <a:defRPr/>
            </a:pPr>
            <a:r>
              <a:rPr lang="es-EC" sz="2000" b="1" i="1" dirty="0">
                <a:solidFill>
                  <a:schemeClr val="bg1"/>
                </a:solidFill>
                <a:effectLst>
                  <a:outerShdw blurRad="38100" dist="38100" dir="2700000" algn="tl">
                    <a:srgbClr val="000000">
                      <a:alpha val="43137"/>
                    </a:srgbClr>
                  </a:outerShdw>
                </a:effectLst>
                <a:latin typeface="Century Gothic" pitchFamily="34" charset="0"/>
              </a:rPr>
              <a:t>  </a:t>
            </a: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16387" name="Picture 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Text Box 10065"/>
          <p:cNvSpPr txBox="1">
            <a:spLocks noChangeArrowheads="1"/>
          </p:cNvSpPr>
          <p:nvPr/>
        </p:nvSpPr>
        <p:spPr bwMode="auto">
          <a:xfrm rot="16200000">
            <a:off x="-1412192" y="2572581"/>
            <a:ext cx="3213324" cy="461665"/>
          </a:xfrm>
          <a:prstGeom prst="rect">
            <a:avLst/>
          </a:prstGeom>
          <a:noFill/>
          <a:ln w="9525">
            <a:noFill/>
            <a:miter lim="800000"/>
            <a:headEnd/>
            <a:tailEnd/>
          </a:ln>
        </p:spPr>
        <p:txBody>
          <a:bodyPr wrap="square">
            <a:spAutoFit/>
          </a:bodyPr>
          <a:lstStyle/>
          <a:p>
            <a:pPr algn="ctr">
              <a:spcBef>
                <a:spcPct val="50000"/>
              </a:spcBef>
              <a:defRPr/>
            </a:pPr>
            <a:r>
              <a:rPr lang="es-EC" sz="2400" b="1" dirty="0" smtClean="0">
                <a:solidFill>
                  <a:schemeClr val="bg1"/>
                </a:solidFill>
                <a:effectLst>
                  <a:outerShdw blurRad="38100" dist="38100" dir="2700000" algn="tl">
                    <a:srgbClr val="000000">
                      <a:alpha val="43137"/>
                    </a:srgbClr>
                  </a:outerShdw>
                </a:effectLst>
                <a:latin typeface="Century Gothic" pitchFamily="34" charset="0"/>
              </a:rPr>
              <a:t>Número </a:t>
            </a:r>
            <a:r>
              <a:rPr lang="es-EC" sz="2400" b="1" dirty="0">
                <a:solidFill>
                  <a:schemeClr val="bg1"/>
                </a:solidFill>
                <a:effectLst>
                  <a:outerShdw blurRad="38100" dist="38100" dir="2700000" algn="tl">
                    <a:srgbClr val="000000">
                      <a:alpha val="43137"/>
                    </a:srgbClr>
                  </a:outerShdw>
                </a:effectLst>
                <a:latin typeface="Century Gothic" pitchFamily="34" charset="0"/>
              </a:rPr>
              <a:t>de Pilotes</a:t>
            </a:r>
            <a:endParaRPr lang="es-ES" sz="2400" b="1" dirty="0">
              <a:solidFill>
                <a:schemeClr val="bg1"/>
              </a:solidFill>
              <a:effectLst>
                <a:outerShdw blurRad="38100" dist="38100" dir="2700000" algn="tl">
                  <a:srgbClr val="000000">
                    <a:alpha val="43137"/>
                  </a:srgbClr>
                </a:outerShdw>
              </a:effectLst>
              <a:latin typeface="Century Gothic" pitchFamily="34" charset="0"/>
            </a:endParaRPr>
          </a:p>
        </p:txBody>
      </p:sp>
      <p:graphicFrame>
        <p:nvGraphicFramePr>
          <p:cNvPr id="11" name="10 Diagrama"/>
          <p:cNvGraphicFramePr/>
          <p:nvPr/>
        </p:nvGraphicFramePr>
        <p:xfrm>
          <a:off x="899592" y="-166840"/>
          <a:ext cx="7848872" cy="931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15 Rectángulo"/>
          <p:cNvSpPr/>
          <p:nvPr/>
        </p:nvSpPr>
        <p:spPr>
          <a:xfrm>
            <a:off x="571500" y="5786438"/>
            <a:ext cx="8143875" cy="85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 name="Text Box 10065"/>
          <p:cNvSpPr txBox="1">
            <a:spLocks noChangeArrowheads="1"/>
          </p:cNvSpPr>
          <p:nvPr/>
        </p:nvSpPr>
        <p:spPr bwMode="auto">
          <a:xfrm rot="18426173">
            <a:off x="-80169" y="6028532"/>
            <a:ext cx="1414463"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DIC 2008</a:t>
            </a:r>
          </a:p>
        </p:txBody>
      </p:sp>
      <p:sp>
        <p:nvSpPr>
          <p:cNvPr id="17" name="Text Box 10065"/>
          <p:cNvSpPr txBox="1">
            <a:spLocks noChangeArrowheads="1"/>
          </p:cNvSpPr>
          <p:nvPr/>
        </p:nvSpPr>
        <p:spPr bwMode="auto">
          <a:xfrm rot="18426173">
            <a:off x="1008063"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ENE</a:t>
            </a:r>
          </a:p>
        </p:txBody>
      </p:sp>
      <p:sp>
        <p:nvSpPr>
          <p:cNvPr id="18" name="Text Box 10065"/>
          <p:cNvSpPr txBox="1">
            <a:spLocks noChangeArrowheads="1"/>
          </p:cNvSpPr>
          <p:nvPr/>
        </p:nvSpPr>
        <p:spPr bwMode="auto">
          <a:xfrm rot="18426173">
            <a:off x="1722438"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FEB</a:t>
            </a:r>
          </a:p>
        </p:txBody>
      </p:sp>
      <p:sp>
        <p:nvSpPr>
          <p:cNvPr id="19" name="Text Box 10065"/>
          <p:cNvSpPr txBox="1">
            <a:spLocks noChangeArrowheads="1"/>
          </p:cNvSpPr>
          <p:nvPr/>
        </p:nvSpPr>
        <p:spPr bwMode="auto">
          <a:xfrm rot="18426173">
            <a:off x="2365375"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MAR</a:t>
            </a:r>
          </a:p>
        </p:txBody>
      </p:sp>
      <p:sp>
        <p:nvSpPr>
          <p:cNvPr id="20" name="Text Box 10065"/>
          <p:cNvSpPr txBox="1">
            <a:spLocks noChangeArrowheads="1"/>
          </p:cNvSpPr>
          <p:nvPr/>
        </p:nvSpPr>
        <p:spPr bwMode="auto">
          <a:xfrm rot="18426173">
            <a:off x="3079750"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ABR</a:t>
            </a:r>
          </a:p>
        </p:txBody>
      </p:sp>
      <p:sp>
        <p:nvSpPr>
          <p:cNvPr id="21" name="Text Box 10065"/>
          <p:cNvSpPr txBox="1">
            <a:spLocks noChangeArrowheads="1"/>
          </p:cNvSpPr>
          <p:nvPr/>
        </p:nvSpPr>
        <p:spPr bwMode="auto">
          <a:xfrm rot="18426173">
            <a:off x="3651250" y="5870575"/>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MAY</a:t>
            </a:r>
          </a:p>
        </p:txBody>
      </p:sp>
      <p:sp>
        <p:nvSpPr>
          <p:cNvPr id="22" name="Text Box 10065"/>
          <p:cNvSpPr txBox="1">
            <a:spLocks noChangeArrowheads="1"/>
          </p:cNvSpPr>
          <p:nvPr/>
        </p:nvSpPr>
        <p:spPr bwMode="auto">
          <a:xfrm rot="18426173">
            <a:off x="4365625"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JUN</a:t>
            </a:r>
          </a:p>
        </p:txBody>
      </p:sp>
      <p:sp>
        <p:nvSpPr>
          <p:cNvPr id="23" name="Text Box 10065"/>
          <p:cNvSpPr txBox="1">
            <a:spLocks noChangeArrowheads="1"/>
          </p:cNvSpPr>
          <p:nvPr/>
        </p:nvSpPr>
        <p:spPr bwMode="auto">
          <a:xfrm rot="18426173">
            <a:off x="5080000" y="5799138"/>
            <a:ext cx="7683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JUL</a:t>
            </a:r>
          </a:p>
        </p:txBody>
      </p:sp>
      <p:sp>
        <p:nvSpPr>
          <p:cNvPr id="24" name="Text Box 10065"/>
          <p:cNvSpPr txBox="1">
            <a:spLocks noChangeArrowheads="1"/>
          </p:cNvSpPr>
          <p:nvPr/>
        </p:nvSpPr>
        <p:spPr bwMode="auto">
          <a:xfrm rot="18426173">
            <a:off x="5703888" y="5832475"/>
            <a:ext cx="862012" cy="401638"/>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AGO</a:t>
            </a:r>
          </a:p>
        </p:txBody>
      </p:sp>
      <p:sp>
        <p:nvSpPr>
          <p:cNvPr id="25" name="Text Box 10065"/>
          <p:cNvSpPr txBox="1">
            <a:spLocks noChangeArrowheads="1"/>
          </p:cNvSpPr>
          <p:nvPr/>
        </p:nvSpPr>
        <p:spPr bwMode="auto">
          <a:xfrm rot="18426173">
            <a:off x="5975350" y="6092825"/>
            <a:ext cx="1327150"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SEP- OCT</a:t>
            </a:r>
          </a:p>
        </p:txBody>
      </p:sp>
      <p:sp>
        <p:nvSpPr>
          <p:cNvPr id="26" name="Text Box 10065"/>
          <p:cNvSpPr txBox="1">
            <a:spLocks noChangeArrowheads="1"/>
          </p:cNvSpPr>
          <p:nvPr/>
        </p:nvSpPr>
        <p:spPr bwMode="auto">
          <a:xfrm rot="18426173">
            <a:off x="6917532" y="5979319"/>
            <a:ext cx="863600" cy="401637"/>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NOV</a:t>
            </a:r>
          </a:p>
        </p:txBody>
      </p:sp>
      <p:sp>
        <p:nvSpPr>
          <p:cNvPr id="27" name="Text Box 10065"/>
          <p:cNvSpPr txBox="1">
            <a:spLocks noChangeArrowheads="1"/>
          </p:cNvSpPr>
          <p:nvPr/>
        </p:nvSpPr>
        <p:spPr bwMode="auto">
          <a:xfrm rot="18426173">
            <a:off x="7335044" y="6026944"/>
            <a:ext cx="1385888" cy="400050"/>
          </a:xfrm>
          <a:prstGeom prst="rect">
            <a:avLst/>
          </a:prstGeom>
          <a:noFill/>
          <a:ln w="9525">
            <a:noFill/>
            <a:miter lim="800000"/>
            <a:headEnd/>
            <a:tailEnd/>
          </a:ln>
        </p:spPr>
        <p:txBody>
          <a:bodyPr>
            <a:spAutoFit/>
          </a:bodyPr>
          <a:lstStyle/>
          <a:p>
            <a:pPr>
              <a:spcBef>
                <a:spcPct val="50000"/>
              </a:spcBef>
              <a:defRPr/>
            </a:pPr>
            <a:r>
              <a:rPr lang="es-ES" sz="2000" b="1" dirty="0">
                <a:solidFill>
                  <a:schemeClr val="bg1"/>
                </a:solidFill>
                <a:effectLst>
                  <a:outerShdw blurRad="38100" dist="38100" dir="2700000" algn="tl">
                    <a:srgbClr val="000000">
                      <a:alpha val="43137"/>
                    </a:srgbClr>
                  </a:outerShdw>
                </a:effectLst>
                <a:latin typeface="Century Gothic" pitchFamily="34" charset="0"/>
              </a:rPr>
              <a:t>DIC 2009</a:t>
            </a:r>
          </a:p>
        </p:txBody>
      </p:sp>
    </p:spTree>
    <p:extLst>
      <p:ext uri="{BB962C8B-B14F-4D97-AF65-F5344CB8AC3E}">
        <p14:creationId xmlns:p14="http://schemas.microsoft.com/office/powerpoint/2010/main" val="3510423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8"/>
          <p:cNvPicPr>
            <a:picLocks noChangeAspect="1" noChangeArrowheads="1"/>
          </p:cNvPicPr>
          <p:nvPr/>
        </p:nvPicPr>
        <p:blipFill>
          <a:blip r:embed="rId3" cstate="print"/>
          <a:srcRect/>
          <a:stretch>
            <a:fillRect/>
          </a:stretch>
        </p:blipFill>
        <p:spPr bwMode="auto">
          <a:xfrm>
            <a:off x="214313" y="1357298"/>
            <a:ext cx="8678167" cy="4071937"/>
          </a:xfrm>
          <a:prstGeom prst="rect">
            <a:avLst/>
          </a:prstGeom>
          <a:noFill/>
          <a:ln w="9525">
            <a:noFill/>
            <a:miter lim="800000"/>
            <a:headEnd/>
            <a:tailEnd/>
          </a:ln>
        </p:spPr>
      </p:pic>
      <p:sp>
        <p:nvSpPr>
          <p:cNvPr id="12" name="Text Box 10065"/>
          <p:cNvSpPr txBox="1">
            <a:spLocks noChangeArrowheads="1"/>
          </p:cNvSpPr>
          <p:nvPr/>
        </p:nvSpPr>
        <p:spPr bwMode="auto">
          <a:xfrm>
            <a:off x="4788024" y="4797152"/>
            <a:ext cx="7850187" cy="400050"/>
          </a:xfrm>
          <a:prstGeom prst="rect">
            <a:avLst/>
          </a:prstGeom>
          <a:noFill/>
          <a:ln w="9525">
            <a:noFill/>
            <a:miter lim="800000"/>
            <a:headEnd/>
            <a:tailEnd/>
          </a:ln>
        </p:spPr>
        <p:txBody>
          <a:bodyPr>
            <a:spAutoFit/>
          </a:bodyPr>
          <a:lstStyle/>
          <a:p>
            <a:pPr>
              <a:spcBef>
                <a:spcPct val="50000"/>
              </a:spcBef>
              <a:defRPr/>
            </a:pPr>
            <a:r>
              <a:rPr lang="es-EC" sz="2000" b="1" i="1" dirty="0">
                <a:solidFill>
                  <a:schemeClr val="bg1"/>
                </a:solidFill>
                <a:effectLst>
                  <a:outerShdw blurRad="38100" dist="38100" dir="2700000" algn="tl">
                    <a:srgbClr val="000000">
                      <a:alpha val="43137"/>
                    </a:srgbClr>
                  </a:outerShdw>
                </a:effectLst>
                <a:latin typeface="Century Gothic" pitchFamily="34" charset="0"/>
              </a:rPr>
              <a:t>  </a:t>
            </a: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Text Box 10065"/>
          <p:cNvSpPr txBox="1">
            <a:spLocks noChangeArrowheads="1"/>
          </p:cNvSpPr>
          <p:nvPr/>
        </p:nvSpPr>
        <p:spPr bwMode="auto">
          <a:xfrm>
            <a:off x="714375" y="857232"/>
            <a:ext cx="5929313" cy="461963"/>
          </a:xfrm>
          <a:prstGeom prst="rect">
            <a:avLst/>
          </a:prstGeom>
          <a:noFill/>
          <a:ln w="9525">
            <a:noFill/>
            <a:miter lim="800000"/>
            <a:headEnd/>
            <a:tailEnd/>
          </a:ln>
        </p:spPr>
        <p:txBody>
          <a:bodyPr>
            <a:spAutoFit/>
          </a:bodyPr>
          <a:lstStyle/>
          <a:p>
            <a:pPr>
              <a:spcBef>
                <a:spcPct val="50000"/>
              </a:spcBef>
              <a:defRPr/>
            </a:pPr>
            <a:r>
              <a:rPr lang="es-EC" sz="2400" b="1" dirty="0">
                <a:effectLst>
                  <a:outerShdw blurRad="38100" dist="38100" dir="2700000" algn="tl">
                    <a:srgbClr val="000000">
                      <a:alpha val="43137"/>
                    </a:srgbClr>
                  </a:outerShdw>
                </a:effectLst>
                <a:latin typeface="Century Gothic" pitchFamily="34" charset="0"/>
              </a:rPr>
              <a:t>Del 15 al 17 Enero /2009 (7 Pruebas)</a:t>
            </a:r>
            <a:endParaRPr lang="es-ES" sz="2400" b="1" dirty="0">
              <a:effectLst>
                <a:outerShdw blurRad="38100" dist="38100" dir="2700000" algn="tl">
                  <a:srgbClr val="000000">
                    <a:alpha val="43137"/>
                  </a:srgbClr>
                </a:outerShdw>
              </a:effectLst>
              <a:latin typeface="Century Gothic" pitchFamily="34" charset="0"/>
            </a:endParaRPr>
          </a:p>
        </p:txBody>
      </p:sp>
      <p:sp>
        <p:nvSpPr>
          <p:cNvPr id="10" name="Text Box 10065"/>
          <p:cNvSpPr txBox="1">
            <a:spLocks noChangeArrowheads="1"/>
          </p:cNvSpPr>
          <p:nvPr/>
        </p:nvSpPr>
        <p:spPr bwMode="auto">
          <a:xfrm>
            <a:off x="428625" y="1570038"/>
            <a:ext cx="785813" cy="369887"/>
          </a:xfrm>
          <a:prstGeom prst="rect">
            <a:avLst/>
          </a:prstGeom>
          <a:noFill/>
          <a:ln w="9525">
            <a:noFill/>
            <a:miter lim="800000"/>
            <a:headEnd/>
            <a:tailEnd/>
          </a:ln>
        </p:spPr>
        <p:txBody>
          <a:bodyPr>
            <a:spAutoFit/>
          </a:bodyPr>
          <a:lstStyle/>
          <a:p>
            <a:pPr>
              <a:spcBef>
                <a:spcPct val="50000"/>
              </a:spcBef>
              <a:defRPr/>
            </a:pPr>
            <a:r>
              <a:rPr lang="es-EC" b="1" dirty="0">
                <a:effectLst>
                  <a:outerShdw blurRad="38100" dist="38100" dir="2700000" algn="tl">
                    <a:srgbClr val="000000">
                      <a:alpha val="43137"/>
                    </a:srgbClr>
                  </a:outerShdw>
                </a:effectLst>
                <a:latin typeface="Century Gothic" pitchFamily="34" charset="0"/>
              </a:rPr>
              <a:t>Ton</a:t>
            </a:r>
            <a:endParaRPr lang="es-ES" b="1" dirty="0">
              <a:effectLst>
                <a:outerShdw blurRad="38100" dist="38100" dir="2700000" algn="tl">
                  <a:srgbClr val="000000">
                    <a:alpha val="43137"/>
                  </a:srgbClr>
                </a:outerShdw>
              </a:effectLst>
              <a:latin typeface="Century Gothic" pitchFamily="34" charset="0"/>
            </a:endParaRPr>
          </a:p>
        </p:txBody>
      </p:sp>
      <p:sp>
        <p:nvSpPr>
          <p:cNvPr id="11" name="Text Box 10065"/>
          <p:cNvSpPr txBox="1">
            <a:spLocks noChangeArrowheads="1"/>
          </p:cNvSpPr>
          <p:nvPr/>
        </p:nvSpPr>
        <p:spPr bwMode="auto">
          <a:xfrm rot="421378">
            <a:off x="2350016" y="4550271"/>
            <a:ext cx="3282721" cy="369332"/>
          </a:xfrm>
          <a:prstGeom prst="rect">
            <a:avLst/>
          </a:prstGeom>
          <a:noFill/>
          <a:ln w="9525">
            <a:noFill/>
            <a:miter lim="800000"/>
            <a:headEnd/>
            <a:tailEnd/>
          </a:ln>
        </p:spPr>
        <p:txBody>
          <a:bodyPr wrap="square">
            <a:spAutoFit/>
          </a:bodyPr>
          <a:lstStyle/>
          <a:p>
            <a:pPr>
              <a:spcBef>
                <a:spcPct val="50000"/>
              </a:spcBef>
              <a:defRPr/>
            </a:pPr>
            <a:r>
              <a:rPr lang="es-EC" b="1" dirty="0" smtClean="0">
                <a:solidFill>
                  <a:schemeClr val="bg1"/>
                </a:solidFill>
                <a:effectLst>
                  <a:outerShdw blurRad="38100" dist="38100" dir="2700000" algn="tl">
                    <a:srgbClr val="000000">
                      <a:alpha val="43137"/>
                    </a:srgbClr>
                  </a:outerShdw>
                </a:effectLst>
                <a:latin typeface="Century Gothic" pitchFamily="34" charset="0"/>
              </a:rPr>
              <a:t>Pilas sometidas a pruebas</a:t>
            </a:r>
            <a:endParaRPr lang="es-ES" b="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17415" name="Picture 10"/>
          <p:cNvPicPr>
            <a:picLocks noChangeAspect="1" noChangeArrowheads="1"/>
          </p:cNvPicPr>
          <p:nvPr/>
        </p:nvPicPr>
        <p:blipFill>
          <a:blip r:embed="rId4" cstate="print"/>
          <a:srcRect l="12630" t="57710" b="16399"/>
          <a:stretch>
            <a:fillRect/>
          </a:stretch>
        </p:blipFill>
        <p:spPr bwMode="auto">
          <a:xfrm>
            <a:off x="214313" y="5572125"/>
            <a:ext cx="4008437" cy="714375"/>
          </a:xfrm>
          <a:prstGeom prst="rect">
            <a:avLst/>
          </a:prstGeom>
          <a:noFill/>
          <a:ln w="9525">
            <a:noFill/>
            <a:miter lim="800000"/>
            <a:headEnd/>
            <a:tailEnd/>
          </a:ln>
        </p:spPr>
      </p:pic>
      <p:cxnSp>
        <p:nvCxnSpPr>
          <p:cNvPr id="15" name="14 Conector recto"/>
          <p:cNvCxnSpPr/>
          <p:nvPr/>
        </p:nvCxnSpPr>
        <p:spPr>
          <a:xfrm rot="5400000">
            <a:off x="-106362" y="5964238"/>
            <a:ext cx="6429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Box 10065"/>
          <p:cNvSpPr txBox="1">
            <a:spLocks noChangeArrowheads="1"/>
          </p:cNvSpPr>
          <p:nvPr/>
        </p:nvSpPr>
        <p:spPr bwMode="auto">
          <a:xfrm>
            <a:off x="4572000" y="5733256"/>
            <a:ext cx="2860353" cy="861774"/>
          </a:xfrm>
          <a:prstGeom prst="rect">
            <a:avLst/>
          </a:prstGeom>
          <a:noFill/>
          <a:ln w="9525">
            <a:noFill/>
            <a:miter lim="800000"/>
            <a:headEnd/>
            <a:tailEnd/>
          </a:ln>
        </p:spPr>
        <p:txBody>
          <a:bodyPr wrap="square">
            <a:spAutoFit/>
          </a:bodyPr>
          <a:lstStyle/>
          <a:p>
            <a:pPr>
              <a:spcBef>
                <a:spcPct val="50000"/>
              </a:spcBef>
              <a:defRPr/>
            </a:pPr>
            <a:r>
              <a:rPr lang="es-EC" sz="2000" b="1" dirty="0">
                <a:effectLst>
                  <a:outerShdw blurRad="38100" dist="38100" dir="2700000" algn="tl">
                    <a:srgbClr val="000000">
                      <a:alpha val="43137"/>
                    </a:srgbClr>
                  </a:outerShdw>
                </a:effectLst>
                <a:latin typeface="Century Gothic" pitchFamily="34" charset="0"/>
              </a:rPr>
              <a:t>Factor de Seguridad</a:t>
            </a:r>
          </a:p>
          <a:p>
            <a:pPr>
              <a:spcBef>
                <a:spcPct val="50000"/>
              </a:spcBef>
              <a:defRPr/>
            </a:pPr>
            <a:r>
              <a:rPr lang="es-EC" sz="2000" b="1" dirty="0">
                <a:effectLst>
                  <a:outerShdw blurRad="38100" dist="38100" dir="2700000" algn="tl">
                    <a:srgbClr val="000000">
                      <a:alpha val="43137"/>
                    </a:srgbClr>
                  </a:outerShdw>
                </a:effectLst>
                <a:latin typeface="Century Gothic" pitchFamily="34" charset="0"/>
              </a:rPr>
              <a:t> Promedio: 2.5</a:t>
            </a:r>
            <a:endParaRPr lang="es-ES" sz="2000" b="1" dirty="0">
              <a:effectLst>
                <a:outerShdw blurRad="38100" dist="38100" dir="2700000" algn="tl">
                  <a:srgbClr val="000000">
                    <a:alpha val="43137"/>
                  </a:srgbClr>
                </a:outerShdw>
              </a:effectLst>
              <a:latin typeface="Century Gothic" pitchFamily="34" charset="0"/>
            </a:endParaRPr>
          </a:p>
        </p:txBody>
      </p:sp>
      <p:graphicFrame>
        <p:nvGraphicFramePr>
          <p:cNvPr id="19" name="18 Diagrama"/>
          <p:cNvGraphicFramePr/>
          <p:nvPr/>
        </p:nvGraphicFramePr>
        <p:xfrm>
          <a:off x="2571736" y="71414"/>
          <a:ext cx="5528656" cy="7858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1" name="Picture 10064" descr="LOGO DEL CUERPO (VERDE)"/>
          <p:cNvPicPr>
            <a:picLocks noChangeAspect="1" noChangeArrowheads="1"/>
          </p:cNvPicPr>
          <p:nvPr/>
        </p:nvPicPr>
        <p:blipFill>
          <a:blip r:embed="rId10" cstate="print"/>
          <a:srcRect/>
          <a:stretch>
            <a:fillRect/>
          </a:stretch>
        </p:blipFill>
        <p:spPr bwMode="auto">
          <a:xfrm>
            <a:off x="8001000" y="5903913"/>
            <a:ext cx="936625" cy="739775"/>
          </a:xfrm>
          <a:prstGeom prst="rect">
            <a:avLst/>
          </a:prstGeom>
          <a:noFill/>
          <a:ln w="9525">
            <a:noFill/>
            <a:miter lim="800000"/>
            <a:headEnd/>
            <a:tailEnd/>
          </a:ln>
          <a:effectLst>
            <a:outerShdw blurRad="50800" dist="152400" dir="2760000" algn="ctr" rotWithShape="0">
              <a:srgbClr val="000000">
                <a:alpha val="48000"/>
              </a:srgbClr>
            </a:outerShdw>
          </a:effectLst>
        </p:spPr>
      </p:pic>
      <p:sp>
        <p:nvSpPr>
          <p:cNvPr id="16" name="Text Box 10065"/>
          <p:cNvSpPr txBox="1">
            <a:spLocks noChangeArrowheads="1"/>
          </p:cNvSpPr>
          <p:nvPr/>
        </p:nvSpPr>
        <p:spPr bwMode="auto">
          <a:xfrm rot="16200000">
            <a:off x="-609799" y="2567681"/>
            <a:ext cx="1928813" cy="369888"/>
          </a:xfrm>
          <a:prstGeom prst="rect">
            <a:avLst/>
          </a:prstGeom>
          <a:noFill/>
          <a:ln w="9525">
            <a:noFill/>
            <a:miter lim="800000"/>
            <a:headEnd/>
            <a:tailEnd/>
          </a:ln>
        </p:spPr>
        <p:txBody>
          <a:bodyPr>
            <a:spAutoFit/>
          </a:bodyPr>
          <a:lstStyle/>
          <a:p>
            <a:pPr>
              <a:spcBef>
                <a:spcPct val="50000"/>
              </a:spcBef>
              <a:defRPr/>
            </a:pPr>
            <a:r>
              <a:rPr lang="es-EC" b="1" dirty="0" smtClean="0">
                <a:solidFill>
                  <a:schemeClr val="bg1"/>
                </a:solidFill>
                <a:effectLst>
                  <a:outerShdw blurRad="38100" dist="38100" dir="2700000" algn="tl">
                    <a:srgbClr val="000000">
                      <a:alpha val="43137"/>
                    </a:srgbClr>
                  </a:outerShdw>
                </a:effectLst>
                <a:latin typeface="Century Gothic" pitchFamily="34" charset="0"/>
              </a:rPr>
              <a:t>Carga (TN)</a:t>
            </a:r>
            <a:endParaRPr lang="es-ES" b="1" dirty="0">
              <a:solidFill>
                <a:schemeClr val="bg1"/>
              </a:solidFill>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2294602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065"/>
          <p:cNvSpPr txBox="1">
            <a:spLocks noChangeArrowheads="1"/>
          </p:cNvSpPr>
          <p:nvPr/>
        </p:nvSpPr>
        <p:spPr bwMode="auto">
          <a:xfrm>
            <a:off x="4788024" y="4797152"/>
            <a:ext cx="7850187" cy="400050"/>
          </a:xfrm>
          <a:prstGeom prst="rect">
            <a:avLst/>
          </a:prstGeom>
          <a:noFill/>
          <a:ln w="9525">
            <a:noFill/>
            <a:miter lim="800000"/>
            <a:headEnd/>
            <a:tailEnd/>
          </a:ln>
        </p:spPr>
        <p:txBody>
          <a:bodyPr>
            <a:spAutoFit/>
          </a:bodyPr>
          <a:lstStyle/>
          <a:p>
            <a:pPr>
              <a:spcBef>
                <a:spcPct val="50000"/>
              </a:spcBef>
              <a:defRPr/>
            </a:pPr>
            <a:r>
              <a:rPr lang="es-EC" sz="2000" b="1" i="1" dirty="0">
                <a:solidFill>
                  <a:schemeClr val="bg1"/>
                </a:solidFill>
                <a:effectLst>
                  <a:outerShdw blurRad="38100" dist="38100" dir="2700000" algn="tl">
                    <a:srgbClr val="000000">
                      <a:alpha val="43137"/>
                    </a:srgbClr>
                  </a:outerShdw>
                </a:effectLst>
                <a:latin typeface="Century Gothic" pitchFamily="34" charset="0"/>
              </a:rPr>
              <a:t>  </a:t>
            </a: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15" name="14 Conector recto"/>
          <p:cNvCxnSpPr/>
          <p:nvPr/>
        </p:nvCxnSpPr>
        <p:spPr>
          <a:xfrm rot="5400000">
            <a:off x="-106362" y="5964238"/>
            <a:ext cx="6429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18 Diagrama"/>
          <p:cNvGraphicFramePr/>
          <p:nvPr/>
        </p:nvGraphicFramePr>
        <p:xfrm>
          <a:off x="614980" y="71414"/>
          <a:ext cx="7886110" cy="785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Box 10065"/>
          <p:cNvSpPr txBox="1">
            <a:spLocks noChangeArrowheads="1"/>
          </p:cNvSpPr>
          <p:nvPr/>
        </p:nvSpPr>
        <p:spPr bwMode="auto">
          <a:xfrm>
            <a:off x="179512" y="910168"/>
            <a:ext cx="8750206" cy="5632311"/>
          </a:xfrm>
          <a:prstGeom prst="rect">
            <a:avLst/>
          </a:prstGeom>
          <a:solidFill>
            <a:srgbClr val="FFFF00"/>
          </a:solidFill>
          <a:ln w="9525">
            <a:noFill/>
            <a:miter lim="800000"/>
            <a:headEnd/>
            <a:tailEnd/>
          </a:ln>
        </p:spPr>
        <p:txBody>
          <a:bodyPr wrap="square">
            <a:spAutoFit/>
          </a:bodyPr>
          <a:lstStyle/>
          <a:p>
            <a:pPr algn="just">
              <a:spcBef>
                <a:spcPct val="50000"/>
              </a:spcBef>
              <a:defRPr/>
            </a:pPr>
            <a:r>
              <a:rPr lang="es-EC" b="1" u="sng" dirty="0" smtClean="0">
                <a:effectLst>
                  <a:outerShdw blurRad="38100" dist="38100" dir="2700000" algn="tl">
                    <a:srgbClr val="000000">
                      <a:alpha val="43137"/>
                    </a:srgbClr>
                  </a:outerShdw>
                </a:effectLst>
                <a:latin typeface="Century Gothic" pitchFamily="34" charset="0"/>
              </a:rPr>
              <a:t> </a:t>
            </a:r>
            <a:endParaRPr lang="es-EC" b="1" u="sng" dirty="0">
              <a:effectLst>
                <a:outerShdw blurRad="38100" dist="38100" dir="2700000" algn="tl">
                  <a:srgbClr val="000000">
                    <a:alpha val="43137"/>
                  </a:srgbClr>
                </a:outerShdw>
              </a:effectLst>
              <a:latin typeface="Century Gothic" pitchFamily="34" charset="0"/>
            </a:endParaRPr>
          </a:p>
          <a:p>
            <a:pPr algn="just">
              <a:spcBef>
                <a:spcPct val="50000"/>
              </a:spcBef>
              <a:buFontTx/>
              <a:buChar char="-"/>
              <a:defRPr/>
            </a:pPr>
            <a:r>
              <a:rPr lang="es-EC" b="1" dirty="0" smtClean="0">
                <a:effectLst>
                  <a:outerShdw blurRad="38100" dist="38100" dir="2700000" algn="tl">
                    <a:srgbClr val="000000">
                      <a:alpha val="43137"/>
                    </a:srgbClr>
                  </a:outerShdw>
                </a:effectLst>
                <a:latin typeface="Century Gothic" pitchFamily="34" charset="0"/>
              </a:rPr>
              <a:t>Se realizaron pruebas en mas de la tercera parte de todos los pilotes del puente, lo que se traduce en nivel de seguridad en la cimentación profunda que no tienen ninguna obra de ingeniería en el país. En los procesos tradicionales se ensaya un solo pilote auxiliar que no forma parte de la estructura.</a:t>
            </a:r>
          </a:p>
          <a:p>
            <a:pPr algn="just">
              <a:spcBef>
                <a:spcPct val="50000"/>
              </a:spcBef>
              <a:buFontTx/>
              <a:buChar char="-"/>
              <a:defRPr/>
            </a:pPr>
            <a:r>
              <a:rPr lang="es-EC" b="1" dirty="0" smtClean="0">
                <a:effectLst>
                  <a:outerShdw blurRad="38100" dist="38100" dir="2700000" algn="tl">
                    <a:srgbClr val="000000">
                      <a:alpha val="43137"/>
                    </a:srgbClr>
                  </a:outerShdw>
                </a:effectLst>
                <a:latin typeface="Century Gothic" pitchFamily="34" charset="0"/>
              </a:rPr>
              <a:t>Durante las pruebas no se interfiere el proceso de hincado de los pilotes, pues los ensayos son de ejecución rápida.</a:t>
            </a:r>
          </a:p>
          <a:p>
            <a:pPr algn="just">
              <a:spcBef>
                <a:spcPct val="50000"/>
              </a:spcBef>
              <a:buFontTx/>
              <a:buChar char="-"/>
              <a:defRPr/>
            </a:pPr>
            <a:r>
              <a:rPr lang="es-EC" b="1" dirty="0" smtClean="0">
                <a:effectLst>
                  <a:outerShdw blurRad="38100" dist="38100" dir="2700000" algn="tl">
                    <a:srgbClr val="000000">
                      <a:alpha val="43137"/>
                    </a:srgbClr>
                  </a:outerShdw>
                </a:effectLst>
                <a:latin typeface="Century Gothic" pitchFamily="34" charset="0"/>
              </a:rPr>
              <a:t>En caso de que la prueba detecte que el suelo en el cual se soporta un pilote, no desarrolla la capacidad necesaria, mediante el mismo ensayo se puede </a:t>
            </a:r>
            <a:r>
              <a:rPr lang="es-EC" b="1" dirty="0" err="1" smtClean="0">
                <a:effectLst>
                  <a:outerShdw blurRad="38100" dist="38100" dir="2700000" algn="tl">
                    <a:srgbClr val="000000">
                      <a:alpha val="43137"/>
                    </a:srgbClr>
                  </a:outerShdw>
                </a:effectLst>
                <a:latin typeface="Century Gothic" pitchFamily="34" charset="0"/>
              </a:rPr>
              <a:t>rehincar</a:t>
            </a:r>
            <a:r>
              <a:rPr lang="es-EC" b="1" dirty="0" smtClean="0">
                <a:effectLst>
                  <a:outerShdw blurRad="38100" dist="38100" dir="2700000" algn="tl">
                    <a:srgbClr val="000000">
                      <a:alpha val="43137"/>
                    </a:srgbClr>
                  </a:outerShdw>
                </a:effectLst>
                <a:latin typeface="Century Gothic" pitchFamily="34" charset="0"/>
              </a:rPr>
              <a:t> el pilote hasta la profundidad que si desarrolle la capacidad requerida.</a:t>
            </a:r>
          </a:p>
          <a:p>
            <a:pPr algn="just">
              <a:spcBef>
                <a:spcPct val="50000"/>
              </a:spcBef>
              <a:buFontTx/>
              <a:buChar char="-"/>
              <a:defRPr/>
            </a:pPr>
            <a:r>
              <a:rPr lang="es-EC" b="1" dirty="0" smtClean="0">
                <a:effectLst>
                  <a:outerShdw blurRad="38100" dist="38100" dir="2700000" algn="tl">
                    <a:srgbClr val="000000">
                      <a:alpha val="43137"/>
                    </a:srgbClr>
                  </a:outerShdw>
                </a:effectLst>
                <a:latin typeface="Century Gothic" pitchFamily="34" charset="0"/>
              </a:rPr>
              <a:t>El costo de 100 pruebas dinámicas es equivalente a 1 prueba tradicional (</a:t>
            </a:r>
            <a:r>
              <a:rPr lang="es-EC" b="1" dirty="0" err="1" smtClean="0">
                <a:effectLst>
                  <a:outerShdw blurRad="38100" dist="38100" dir="2700000" algn="tl">
                    <a:srgbClr val="000000">
                      <a:alpha val="43137"/>
                    </a:srgbClr>
                  </a:outerShdw>
                </a:effectLst>
                <a:latin typeface="Century Gothic" pitchFamily="34" charset="0"/>
              </a:rPr>
              <a:t>Osterberg</a:t>
            </a:r>
            <a:r>
              <a:rPr lang="es-EC" b="1" dirty="0" smtClean="0">
                <a:effectLst>
                  <a:outerShdw blurRad="38100" dist="38100" dir="2700000" algn="tl">
                    <a:srgbClr val="000000">
                      <a:alpha val="43137"/>
                    </a:srgbClr>
                  </a:outerShdw>
                </a:effectLst>
                <a:latin typeface="Century Gothic" pitchFamily="34" charset="0"/>
              </a:rPr>
              <a:t> o similar), lo cual lo hace muy conveniente en el campo económico.</a:t>
            </a:r>
          </a:p>
          <a:p>
            <a:pPr algn="just">
              <a:spcBef>
                <a:spcPct val="50000"/>
              </a:spcBef>
              <a:buFontTx/>
              <a:buChar char="-"/>
              <a:defRPr/>
            </a:pPr>
            <a:endParaRPr lang="es-EC" b="1" dirty="0">
              <a:effectLst>
                <a:outerShdw blurRad="38100" dist="38100" dir="2700000" algn="tl">
                  <a:srgbClr val="000000">
                    <a:alpha val="43137"/>
                  </a:srgbClr>
                </a:outerShdw>
              </a:effectLst>
              <a:latin typeface="Century Gothic" pitchFamily="34" charset="0"/>
            </a:endParaRPr>
          </a:p>
          <a:p>
            <a:pPr algn="just">
              <a:spcBef>
                <a:spcPct val="50000"/>
              </a:spcBef>
              <a:defRPr/>
            </a:pPr>
            <a:endParaRPr lang="es-ES" b="1" dirty="0">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2050003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065"/>
          <p:cNvSpPr txBox="1">
            <a:spLocks noChangeArrowheads="1"/>
          </p:cNvSpPr>
          <p:nvPr/>
        </p:nvSpPr>
        <p:spPr bwMode="auto">
          <a:xfrm>
            <a:off x="3214688" y="6143625"/>
            <a:ext cx="7850187" cy="400050"/>
          </a:xfrm>
          <a:prstGeom prst="rect">
            <a:avLst/>
          </a:prstGeom>
          <a:noFill/>
          <a:ln w="9525">
            <a:noFill/>
            <a:miter lim="800000"/>
            <a:headEnd/>
            <a:tailEnd/>
          </a:ln>
        </p:spPr>
        <p:txBody>
          <a:bodyPr>
            <a:spAutoFit/>
          </a:bodyPr>
          <a:lstStyle/>
          <a:p>
            <a:pPr>
              <a:spcBef>
                <a:spcPct val="50000"/>
              </a:spcBef>
              <a:defRPr/>
            </a:pPr>
            <a:r>
              <a:rPr lang="es-EC" sz="2000" b="1" i="1" dirty="0">
                <a:solidFill>
                  <a:schemeClr val="bg1"/>
                </a:solidFill>
                <a:effectLst>
                  <a:outerShdw blurRad="38100" dist="38100" dir="2700000" algn="tl">
                    <a:srgbClr val="000000">
                      <a:alpha val="43137"/>
                    </a:srgbClr>
                  </a:outerShdw>
                </a:effectLst>
                <a:latin typeface="Century Gothic" pitchFamily="34" charset="0"/>
              </a:rPr>
              <a:t>  </a:t>
            </a: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24580" name="Picture 11" descr="D:\FOTOS ARQ MARCELO CARDENAS\SIGUIENTES\FOTOS PROYCETO\AISLADOR\AISLADOR 003.jpg"/>
          <p:cNvPicPr>
            <a:picLocks noChangeAspect="1" noChangeArrowheads="1"/>
          </p:cNvPicPr>
          <p:nvPr/>
        </p:nvPicPr>
        <p:blipFill>
          <a:blip r:embed="rId3" cstate="print">
            <a:lum bright="-18000"/>
          </a:blip>
          <a:srcRect/>
          <a:stretch>
            <a:fillRect/>
          </a:stretch>
        </p:blipFill>
        <p:spPr bwMode="auto">
          <a:xfrm>
            <a:off x="5214938" y="1480244"/>
            <a:ext cx="3357562" cy="2236788"/>
          </a:xfrm>
          <a:prstGeom prst="rect">
            <a:avLst/>
          </a:prstGeom>
          <a:noFill/>
          <a:ln w="9525">
            <a:noFill/>
            <a:miter lim="800000"/>
            <a:headEnd/>
            <a:tailEnd/>
          </a:ln>
        </p:spPr>
      </p:pic>
      <p:sp>
        <p:nvSpPr>
          <p:cNvPr id="14" name="Text Box 10065"/>
          <p:cNvSpPr txBox="1">
            <a:spLocks noChangeArrowheads="1"/>
          </p:cNvSpPr>
          <p:nvPr/>
        </p:nvSpPr>
        <p:spPr bwMode="auto">
          <a:xfrm>
            <a:off x="323528" y="3714750"/>
            <a:ext cx="3714750" cy="338138"/>
          </a:xfrm>
          <a:prstGeom prst="rect">
            <a:avLst/>
          </a:prstGeom>
          <a:noFill/>
          <a:ln w="9525">
            <a:noFill/>
            <a:miter lim="800000"/>
            <a:headEnd/>
            <a:tailEnd/>
          </a:ln>
        </p:spPr>
        <p:txBody>
          <a:bodyPr>
            <a:spAutoFit/>
          </a:bodyPr>
          <a:lstStyle/>
          <a:p>
            <a:pPr>
              <a:spcBef>
                <a:spcPct val="50000"/>
              </a:spcBef>
              <a:tabLst>
                <a:tab pos="5467350" algn="l"/>
              </a:tabLst>
              <a:defRPr/>
            </a:pPr>
            <a:r>
              <a:rPr lang="es-EC" sz="1600" b="1" dirty="0">
                <a:effectLst>
                  <a:outerShdw blurRad="38100" dist="38100" dir="2700000" algn="tl">
                    <a:srgbClr val="000000">
                      <a:alpha val="43137"/>
                    </a:srgbClr>
                  </a:outerShdw>
                </a:effectLst>
                <a:latin typeface="Century Gothic" pitchFamily="34" charset="0"/>
              </a:rPr>
              <a:t>Edificio sin Aislación</a:t>
            </a:r>
            <a:endParaRPr lang="es-ES" sz="1600" b="1" dirty="0">
              <a:effectLst>
                <a:outerShdw blurRad="38100" dist="38100" dir="2700000" algn="tl">
                  <a:srgbClr val="000000">
                    <a:alpha val="43137"/>
                  </a:srgbClr>
                </a:outerShdw>
              </a:effectLst>
              <a:latin typeface="Century Gothic" pitchFamily="34" charset="0"/>
            </a:endParaRPr>
          </a:p>
        </p:txBody>
      </p:sp>
      <p:sp>
        <p:nvSpPr>
          <p:cNvPr id="15" name="Text Box 10065"/>
          <p:cNvSpPr txBox="1">
            <a:spLocks noChangeArrowheads="1"/>
          </p:cNvSpPr>
          <p:nvPr/>
        </p:nvSpPr>
        <p:spPr bwMode="auto">
          <a:xfrm>
            <a:off x="2627784" y="3714750"/>
            <a:ext cx="3714750" cy="338138"/>
          </a:xfrm>
          <a:prstGeom prst="rect">
            <a:avLst/>
          </a:prstGeom>
          <a:noFill/>
          <a:ln w="9525">
            <a:noFill/>
            <a:miter lim="800000"/>
            <a:headEnd/>
            <a:tailEnd/>
          </a:ln>
        </p:spPr>
        <p:txBody>
          <a:bodyPr>
            <a:spAutoFit/>
          </a:bodyPr>
          <a:lstStyle/>
          <a:p>
            <a:pPr>
              <a:spcBef>
                <a:spcPct val="50000"/>
              </a:spcBef>
              <a:tabLst>
                <a:tab pos="5467350" algn="l"/>
              </a:tabLst>
              <a:defRPr/>
            </a:pPr>
            <a:r>
              <a:rPr lang="es-EC" sz="1600" b="1" dirty="0">
                <a:effectLst>
                  <a:outerShdw blurRad="38100" dist="38100" dir="2700000" algn="tl">
                    <a:srgbClr val="000000">
                      <a:alpha val="43137"/>
                    </a:srgbClr>
                  </a:outerShdw>
                </a:effectLst>
                <a:latin typeface="Century Gothic" pitchFamily="34" charset="0"/>
              </a:rPr>
              <a:t>Edificio con Aislación</a:t>
            </a:r>
            <a:endParaRPr lang="es-ES" sz="1600" b="1" dirty="0">
              <a:effectLst>
                <a:outerShdw blurRad="38100" dist="38100" dir="2700000" algn="tl">
                  <a:srgbClr val="000000">
                    <a:alpha val="43137"/>
                  </a:srgbClr>
                </a:outerShdw>
              </a:effectLst>
              <a:latin typeface="Century Gothic" pitchFamily="34" charset="0"/>
            </a:endParaRPr>
          </a:p>
        </p:txBody>
      </p:sp>
      <p:pic>
        <p:nvPicPr>
          <p:cNvPr id="24583" name="Picture 13" descr="C:\Documents and Settings\ARQ SERRANO\Escritorio\ARCHIVOS DE PRESENTACIONES\PRESENTACION A JULIO 31-07-09\aisl_mvmntaislado.jpg"/>
          <p:cNvPicPr>
            <a:picLocks noChangeAspect="1" noChangeArrowheads="1"/>
          </p:cNvPicPr>
          <p:nvPr/>
        </p:nvPicPr>
        <p:blipFill>
          <a:blip r:embed="rId4" cstate="print"/>
          <a:srcRect/>
          <a:stretch>
            <a:fillRect/>
          </a:stretch>
        </p:blipFill>
        <p:spPr bwMode="auto">
          <a:xfrm>
            <a:off x="2627784" y="980728"/>
            <a:ext cx="2152650" cy="2800350"/>
          </a:xfrm>
          <a:prstGeom prst="rect">
            <a:avLst/>
          </a:prstGeom>
          <a:noFill/>
          <a:ln w="9525">
            <a:noFill/>
            <a:miter lim="800000"/>
            <a:headEnd/>
            <a:tailEnd/>
          </a:ln>
        </p:spPr>
      </p:pic>
      <p:pic>
        <p:nvPicPr>
          <p:cNvPr id="24584" name="Picture 12" descr="C:\Documents and Settings\ARQ SERRANO\Escritorio\ARCHIVOS DE PRESENTACIONES\PRESENTACION A JULIO 31-07-09\aisl_mvmntconvenc.jpg"/>
          <p:cNvPicPr>
            <a:picLocks noChangeAspect="1" noChangeArrowheads="1"/>
          </p:cNvPicPr>
          <p:nvPr/>
        </p:nvPicPr>
        <p:blipFill>
          <a:blip r:embed="rId5" cstate="print"/>
          <a:srcRect/>
          <a:stretch>
            <a:fillRect/>
          </a:stretch>
        </p:blipFill>
        <p:spPr bwMode="auto">
          <a:xfrm>
            <a:off x="323528" y="908720"/>
            <a:ext cx="2162175" cy="2819400"/>
          </a:xfrm>
          <a:prstGeom prst="rect">
            <a:avLst/>
          </a:prstGeom>
          <a:noFill/>
          <a:ln w="9525">
            <a:noFill/>
            <a:miter lim="800000"/>
            <a:headEnd/>
            <a:tailEnd/>
          </a:ln>
        </p:spPr>
      </p:pic>
      <p:graphicFrame>
        <p:nvGraphicFramePr>
          <p:cNvPr id="19" name="18 Diagrama"/>
          <p:cNvGraphicFramePr/>
          <p:nvPr/>
        </p:nvGraphicFramePr>
        <p:xfrm>
          <a:off x="323528" y="0"/>
          <a:ext cx="8640960" cy="10464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1" name="Picture 10064" descr="LOGO DEL CUERPO (VERDE)"/>
          <p:cNvPicPr>
            <a:picLocks noChangeAspect="1" noChangeArrowheads="1"/>
          </p:cNvPicPr>
          <p:nvPr/>
        </p:nvPicPr>
        <p:blipFill>
          <a:blip r:embed="rId11" cstate="print"/>
          <a:srcRect/>
          <a:stretch>
            <a:fillRect/>
          </a:stretch>
        </p:blipFill>
        <p:spPr bwMode="auto">
          <a:xfrm>
            <a:off x="179512" y="5903913"/>
            <a:ext cx="936625" cy="739775"/>
          </a:xfrm>
          <a:prstGeom prst="rect">
            <a:avLst/>
          </a:prstGeom>
          <a:noFill/>
          <a:ln w="9525">
            <a:noFill/>
            <a:miter lim="800000"/>
            <a:headEnd/>
            <a:tailEnd/>
          </a:ln>
          <a:effectLst>
            <a:outerShdw blurRad="50800" dist="152400" dir="2760000" algn="ctr" rotWithShape="0">
              <a:srgbClr val="000000">
                <a:alpha val="48000"/>
              </a:srgbClr>
            </a:outerShdw>
          </a:effectLst>
        </p:spPr>
      </p:pic>
      <p:sp>
        <p:nvSpPr>
          <p:cNvPr id="16" name="Text Box 10065"/>
          <p:cNvSpPr txBox="1">
            <a:spLocks noChangeArrowheads="1"/>
          </p:cNvSpPr>
          <p:nvPr/>
        </p:nvSpPr>
        <p:spPr bwMode="auto">
          <a:xfrm>
            <a:off x="251520" y="4365104"/>
            <a:ext cx="4536504" cy="738664"/>
          </a:xfrm>
          <a:prstGeom prst="rect">
            <a:avLst/>
          </a:prstGeom>
          <a:noFill/>
          <a:ln w="9525">
            <a:noFill/>
            <a:miter lim="800000"/>
            <a:headEnd/>
            <a:tailEnd/>
          </a:ln>
        </p:spPr>
        <p:txBody>
          <a:bodyPr wrap="square">
            <a:spAutoFit/>
          </a:bodyPr>
          <a:lstStyle/>
          <a:p>
            <a:pPr algn="just">
              <a:spcBef>
                <a:spcPct val="50000"/>
              </a:spcBef>
              <a:defRPr/>
            </a:pPr>
            <a:r>
              <a:rPr lang="es-EC" sz="1400" b="1" dirty="0" smtClean="0">
                <a:effectLst>
                  <a:outerShdw blurRad="38100" dist="38100" dir="2700000" algn="tl">
                    <a:srgbClr val="000000">
                      <a:alpha val="43137"/>
                    </a:srgbClr>
                  </a:outerShdw>
                </a:effectLst>
                <a:latin typeface="Century Gothic" pitchFamily="34" charset="0"/>
              </a:rPr>
              <a:t>Se puede apreciar que ante una misma </a:t>
            </a:r>
            <a:r>
              <a:rPr lang="es-EC" sz="1400" b="1" u="sng" dirty="0" smtClean="0">
                <a:effectLst>
                  <a:outerShdw blurRad="38100" dist="38100" dir="2700000" algn="tl">
                    <a:srgbClr val="000000">
                      <a:alpha val="43137"/>
                    </a:srgbClr>
                  </a:outerShdw>
                </a:effectLst>
                <a:latin typeface="Century Gothic" pitchFamily="34" charset="0"/>
              </a:rPr>
              <a:t>solicitación sísmica </a:t>
            </a:r>
            <a:r>
              <a:rPr lang="es-EC" sz="1400" b="1" dirty="0" smtClean="0">
                <a:effectLst>
                  <a:outerShdw blurRad="38100" dist="38100" dir="2700000" algn="tl">
                    <a:srgbClr val="000000">
                      <a:alpha val="43137"/>
                    </a:srgbClr>
                  </a:outerShdw>
                </a:effectLst>
                <a:latin typeface="Century Gothic" pitchFamily="34" charset="0"/>
              </a:rPr>
              <a:t>se obtienen diferentes </a:t>
            </a:r>
            <a:r>
              <a:rPr lang="es-EC" sz="1400" b="1" u="sng" dirty="0" smtClean="0">
                <a:effectLst>
                  <a:outerShdw blurRad="38100" dist="38100" dir="2700000" algn="tl">
                    <a:srgbClr val="000000">
                      <a:alpha val="43137"/>
                    </a:srgbClr>
                  </a:outerShdw>
                </a:effectLst>
                <a:latin typeface="Century Gothic" pitchFamily="34" charset="0"/>
              </a:rPr>
              <a:t>espectros de respuesta</a:t>
            </a:r>
            <a:endParaRPr lang="es-ES" sz="1400" b="1" u="sng" dirty="0">
              <a:effectLst>
                <a:outerShdw blurRad="38100" dist="38100" dir="2700000" algn="tl">
                  <a:srgbClr val="000000">
                    <a:alpha val="43137"/>
                  </a:srgbClr>
                </a:outerShdw>
              </a:effectLst>
              <a:latin typeface="Century Gothic" pitchFamily="34" charset="0"/>
            </a:endParaRPr>
          </a:p>
        </p:txBody>
      </p:sp>
      <p:sp>
        <p:nvSpPr>
          <p:cNvPr id="17" name="Text Box 10065"/>
          <p:cNvSpPr txBox="1">
            <a:spLocks noChangeArrowheads="1"/>
          </p:cNvSpPr>
          <p:nvPr/>
        </p:nvSpPr>
        <p:spPr bwMode="auto">
          <a:xfrm>
            <a:off x="4860032" y="3789040"/>
            <a:ext cx="4283968" cy="2677656"/>
          </a:xfrm>
          <a:prstGeom prst="rect">
            <a:avLst/>
          </a:prstGeom>
          <a:noFill/>
          <a:ln w="9525">
            <a:noFill/>
            <a:miter lim="800000"/>
            <a:headEnd/>
            <a:tailEnd/>
          </a:ln>
        </p:spPr>
        <p:txBody>
          <a:bodyPr wrap="square">
            <a:spAutoFit/>
          </a:bodyPr>
          <a:lstStyle/>
          <a:p>
            <a:pPr algn="just">
              <a:spcBef>
                <a:spcPct val="50000"/>
              </a:spcBef>
              <a:defRPr/>
            </a:pPr>
            <a:r>
              <a:rPr lang="es-EC" sz="1400" b="1" dirty="0" smtClean="0">
                <a:effectLst>
                  <a:outerShdw blurRad="38100" dist="38100" dir="2700000" algn="tl">
                    <a:srgbClr val="000000">
                      <a:alpha val="43137"/>
                    </a:srgbClr>
                  </a:outerShdw>
                </a:effectLst>
                <a:latin typeface="Century Gothic" pitchFamily="34" charset="0"/>
              </a:rPr>
              <a:t>AISLADORES SÍSMICOS empleados en el puente, son de última generación, patentados por la empresa EPS EARTHQUAKE PROTECTION SYSTEMS (triple péndulo) cumplen doble función:</a:t>
            </a:r>
          </a:p>
          <a:p>
            <a:pPr algn="just">
              <a:spcBef>
                <a:spcPct val="50000"/>
              </a:spcBef>
              <a:defRPr/>
            </a:pPr>
            <a:r>
              <a:rPr lang="es-EC" sz="1400" b="1" dirty="0" smtClean="0">
                <a:effectLst>
                  <a:outerShdw blurRad="38100" dist="38100" dir="2700000" algn="tl">
                    <a:srgbClr val="000000">
                      <a:alpha val="43137"/>
                    </a:srgbClr>
                  </a:outerShdw>
                </a:effectLst>
                <a:latin typeface="Century Gothic" pitchFamily="34" charset="0"/>
              </a:rPr>
              <a:t>-disipar energía ante la presencia de un sismo, permitiendo que el tablero del puente tenga un desplazamiento</a:t>
            </a:r>
          </a:p>
          <a:p>
            <a:pPr algn="just">
              <a:spcBef>
                <a:spcPct val="50000"/>
              </a:spcBef>
              <a:defRPr/>
            </a:pPr>
            <a:r>
              <a:rPr lang="es-EC" sz="1400" b="1" dirty="0" smtClean="0">
                <a:effectLst>
                  <a:outerShdw blurRad="38100" dist="38100" dir="2700000" algn="tl">
                    <a:srgbClr val="000000">
                      <a:alpha val="43137"/>
                    </a:srgbClr>
                  </a:outerShdw>
                </a:effectLst>
                <a:latin typeface="Century Gothic" pitchFamily="34" charset="0"/>
              </a:rPr>
              <a:t>- Aislar el sismo la subestructura de la </a:t>
            </a:r>
            <a:r>
              <a:rPr lang="es-EC" sz="1400" b="1" dirty="0" err="1" smtClean="0">
                <a:effectLst>
                  <a:outerShdw blurRad="38100" dist="38100" dir="2700000" algn="tl">
                    <a:srgbClr val="000000">
                      <a:alpha val="43137"/>
                    </a:srgbClr>
                  </a:outerShdw>
                </a:effectLst>
                <a:latin typeface="Century Gothic" pitchFamily="34" charset="0"/>
              </a:rPr>
              <a:t>sobrestructura</a:t>
            </a:r>
            <a:r>
              <a:rPr lang="es-EC" sz="1400" b="1" dirty="0" smtClean="0">
                <a:effectLst>
                  <a:outerShdw blurRad="38100" dist="38100" dir="2700000" algn="tl">
                    <a:srgbClr val="000000">
                      <a:alpha val="43137"/>
                    </a:srgbClr>
                  </a:outerShdw>
                </a:effectLst>
                <a:latin typeface="Century Gothic" pitchFamily="34" charset="0"/>
              </a:rPr>
              <a:t> que es en donde se encuentra la carga viva (vehículos, personas)</a:t>
            </a:r>
            <a:endParaRPr lang="es-ES" sz="1400" b="1" dirty="0">
              <a:effectLst>
                <a:outerShdw blurRad="38100" dist="38100" dir="2700000" algn="tl">
                  <a:srgbClr val="000000">
                    <a:alpha val="43137"/>
                  </a:srgbClr>
                </a:outerShdw>
              </a:effectLst>
              <a:latin typeface="Century Gothic" pitchFamily="34" charset="0"/>
            </a:endParaRPr>
          </a:p>
        </p:txBody>
      </p:sp>
      <p:cxnSp>
        <p:nvCxnSpPr>
          <p:cNvPr id="22" name="21 Conector recto de flecha"/>
          <p:cNvCxnSpPr>
            <a:stCxn id="16" idx="1"/>
          </p:cNvCxnSpPr>
          <p:nvPr/>
        </p:nvCxnSpPr>
        <p:spPr>
          <a:xfrm rot="10800000" flipH="1">
            <a:off x="251520" y="3356992"/>
            <a:ext cx="288032" cy="13774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22 Conector recto de flecha"/>
          <p:cNvCxnSpPr>
            <a:stCxn id="16" idx="2"/>
          </p:cNvCxnSpPr>
          <p:nvPr/>
        </p:nvCxnSpPr>
        <p:spPr>
          <a:xfrm rot="5400000" flipH="1" flipV="1">
            <a:off x="980310" y="2952238"/>
            <a:ext cx="3690992" cy="6120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23 Conector recto de flecha"/>
          <p:cNvCxnSpPr>
            <a:stCxn id="16" idx="2"/>
          </p:cNvCxnSpPr>
          <p:nvPr/>
        </p:nvCxnSpPr>
        <p:spPr>
          <a:xfrm rot="5400000" flipH="1">
            <a:off x="-171818" y="2412178"/>
            <a:ext cx="3763000" cy="16201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17 Conector recto de flecha"/>
          <p:cNvCxnSpPr/>
          <p:nvPr/>
        </p:nvCxnSpPr>
        <p:spPr>
          <a:xfrm flipV="1">
            <a:off x="285720" y="3357562"/>
            <a:ext cx="2810758" cy="138639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8798826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065"/>
          <p:cNvSpPr txBox="1">
            <a:spLocks noChangeArrowheads="1"/>
          </p:cNvSpPr>
          <p:nvPr/>
        </p:nvSpPr>
        <p:spPr bwMode="auto">
          <a:xfrm>
            <a:off x="3214688" y="6143625"/>
            <a:ext cx="7850187" cy="400050"/>
          </a:xfrm>
          <a:prstGeom prst="rect">
            <a:avLst/>
          </a:prstGeom>
          <a:noFill/>
          <a:ln w="9525">
            <a:noFill/>
            <a:miter lim="800000"/>
            <a:headEnd/>
            <a:tailEnd/>
          </a:ln>
        </p:spPr>
        <p:txBody>
          <a:bodyPr>
            <a:spAutoFit/>
          </a:bodyPr>
          <a:lstStyle/>
          <a:p>
            <a:pPr>
              <a:spcBef>
                <a:spcPct val="50000"/>
              </a:spcBef>
              <a:defRPr/>
            </a:pPr>
            <a:r>
              <a:rPr lang="es-EC" sz="2000" b="1" i="1" dirty="0">
                <a:solidFill>
                  <a:schemeClr val="bg1"/>
                </a:solidFill>
                <a:effectLst>
                  <a:outerShdw blurRad="38100" dist="38100" dir="2700000" algn="tl">
                    <a:srgbClr val="000000">
                      <a:alpha val="43137"/>
                    </a:srgbClr>
                  </a:outerShdw>
                </a:effectLst>
                <a:latin typeface="Century Gothic" pitchFamily="34" charset="0"/>
              </a:rPr>
              <a:t>  </a:t>
            </a: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graphicFrame>
        <p:nvGraphicFramePr>
          <p:cNvPr id="19" name="18 Diagrama"/>
          <p:cNvGraphicFramePr/>
          <p:nvPr/>
        </p:nvGraphicFramePr>
        <p:xfrm>
          <a:off x="2214546" y="285728"/>
          <a:ext cx="5143536" cy="785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87" name="Picture 10067" descr="DSCN1592"/>
          <p:cNvPicPr>
            <a:picLocks noChangeAspect="1" noChangeArrowheads="1"/>
          </p:cNvPicPr>
          <p:nvPr/>
        </p:nvPicPr>
        <p:blipFill>
          <a:blip r:embed="rId8" cstate="print"/>
          <a:srcRect/>
          <a:stretch>
            <a:fillRect/>
          </a:stretch>
        </p:blipFill>
        <p:spPr bwMode="auto">
          <a:xfrm>
            <a:off x="5143500" y="1556792"/>
            <a:ext cx="3948113" cy="2643188"/>
          </a:xfrm>
          <a:prstGeom prst="rect">
            <a:avLst/>
          </a:prstGeom>
          <a:noFill/>
          <a:ln w="9525">
            <a:noFill/>
            <a:miter lim="800000"/>
            <a:headEnd/>
            <a:tailEnd/>
          </a:ln>
        </p:spPr>
      </p:pic>
      <p:pic>
        <p:nvPicPr>
          <p:cNvPr id="21" name="Picture 10064" descr="LOGO DEL CUERPO (VERDE)"/>
          <p:cNvPicPr>
            <a:picLocks noChangeAspect="1" noChangeArrowheads="1"/>
          </p:cNvPicPr>
          <p:nvPr/>
        </p:nvPicPr>
        <p:blipFill>
          <a:blip r:embed="rId9" cstate="print"/>
          <a:srcRect/>
          <a:stretch>
            <a:fillRect/>
          </a:stretch>
        </p:blipFill>
        <p:spPr bwMode="auto">
          <a:xfrm>
            <a:off x="8001000" y="5903913"/>
            <a:ext cx="936625" cy="739775"/>
          </a:xfrm>
          <a:prstGeom prst="rect">
            <a:avLst/>
          </a:prstGeom>
          <a:noFill/>
          <a:ln w="9525">
            <a:noFill/>
            <a:miter lim="800000"/>
            <a:headEnd/>
            <a:tailEnd/>
          </a:ln>
          <a:effectLst>
            <a:outerShdw blurRad="50800" dist="152400" dir="2760000" algn="ctr" rotWithShape="0">
              <a:srgbClr val="000000">
                <a:alpha val="48000"/>
              </a:srgbClr>
            </a:outerShdw>
          </a:effectLst>
        </p:spPr>
      </p:pic>
      <p:pic>
        <p:nvPicPr>
          <p:cNvPr id="24589" name="Picture 10067" descr="DSCN1592"/>
          <p:cNvPicPr>
            <a:picLocks noChangeAspect="1" noChangeArrowheads="1"/>
          </p:cNvPicPr>
          <p:nvPr/>
        </p:nvPicPr>
        <p:blipFill>
          <a:blip r:embed="rId10" cstate="print"/>
          <a:srcRect/>
          <a:stretch>
            <a:fillRect/>
          </a:stretch>
        </p:blipFill>
        <p:spPr bwMode="auto">
          <a:xfrm>
            <a:off x="571500" y="1556792"/>
            <a:ext cx="3948113" cy="2571750"/>
          </a:xfrm>
          <a:prstGeom prst="rect">
            <a:avLst/>
          </a:prstGeom>
          <a:noFill/>
          <a:ln w="9525">
            <a:noFill/>
            <a:miter lim="800000"/>
            <a:headEnd/>
            <a:tailEnd/>
          </a:ln>
        </p:spPr>
      </p:pic>
      <p:sp>
        <p:nvSpPr>
          <p:cNvPr id="13" name="Text Box 10065"/>
          <p:cNvSpPr txBox="1">
            <a:spLocks noChangeArrowheads="1"/>
          </p:cNvSpPr>
          <p:nvPr/>
        </p:nvSpPr>
        <p:spPr bwMode="auto">
          <a:xfrm>
            <a:off x="251520" y="4365104"/>
            <a:ext cx="4320480" cy="738664"/>
          </a:xfrm>
          <a:prstGeom prst="rect">
            <a:avLst/>
          </a:prstGeom>
          <a:noFill/>
          <a:ln w="9525">
            <a:noFill/>
            <a:miter lim="800000"/>
            <a:headEnd/>
            <a:tailEnd/>
          </a:ln>
        </p:spPr>
        <p:txBody>
          <a:bodyPr wrap="square">
            <a:spAutoFit/>
          </a:bodyPr>
          <a:lstStyle/>
          <a:p>
            <a:pPr algn="just">
              <a:spcBef>
                <a:spcPct val="50000"/>
              </a:spcBef>
              <a:defRPr/>
            </a:pPr>
            <a:r>
              <a:rPr lang="es-EC" sz="1400" b="1" dirty="0" smtClean="0">
                <a:effectLst>
                  <a:outerShdw blurRad="38100" dist="38100" dir="2700000" algn="tl">
                    <a:srgbClr val="000000">
                      <a:alpha val="43137"/>
                    </a:srgbClr>
                  </a:outerShdw>
                </a:effectLst>
                <a:latin typeface="Century Gothic" pitchFamily="34" charset="0"/>
              </a:rPr>
              <a:t>Instalación de los aisladores sísmicos sobre los cabezales, se colocan sobre una capa de </a:t>
            </a:r>
            <a:r>
              <a:rPr lang="es-EC" sz="1400" b="1" dirty="0" err="1" smtClean="0">
                <a:effectLst>
                  <a:outerShdw blurRad="38100" dist="38100" dir="2700000" algn="tl">
                    <a:srgbClr val="000000">
                      <a:alpha val="43137"/>
                    </a:srgbClr>
                  </a:outerShdw>
                </a:effectLst>
                <a:latin typeface="Century Gothic" pitchFamily="34" charset="0"/>
              </a:rPr>
              <a:t>grout</a:t>
            </a:r>
            <a:r>
              <a:rPr lang="es-EC" sz="1400" b="1" dirty="0" smtClean="0">
                <a:effectLst>
                  <a:outerShdw blurRad="38100" dist="38100" dir="2700000" algn="tl">
                    <a:srgbClr val="000000">
                      <a:alpha val="43137"/>
                    </a:srgbClr>
                  </a:outerShdw>
                </a:effectLst>
                <a:latin typeface="Century Gothic" pitchFamily="34" charset="0"/>
              </a:rPr>
              <a:t> </a:t>
            </a:r>
            <a:r>
              <a:rPr lang="es-EC" sz="1400" b="1" dirty="0" err="1" smtClean="0">
                <a:effectLst>
                  <a:outerShdw blurRad="38100" dist="38100" dir="2700000" algn="tl">
                    <a:srgbClr val="000000">
                      <a:alpha val="43137"/>
                    </a:srgbClr>
                  </a:outerShdw>
                </a:effectLst>
                <a:latin typeface="Century Gothic" pitchFamily="34" charset="0"/>
              </a:rPr>
              <a:t>autonivelante</a:t>
            </a:r>
            <a:endParaRPr lang="es-ES" sz="1400" b="1" dirty="0">
              <a:effectLst>
                <a:outerShdw blurRad="38100" dist="38100" dir="2700000" algn="tl">
                  <a:srgbClr val="000000">
                    <a:alpha val="43137"/>
                  </a:srgbClr>
                </a:outerShdw>
              </a:effectLst>
              <a:latin typeface="Century Gothic" pitchFamily="34" charset="0"/>
            </a:endParaRPr>
          </a:p>
        </p:txBody>
      </p:sp>
      <p:sp>
        <p:nvSpPr>
          <p:cNvPr id="16" name="Text Box 10065"/>
          <p:cNvSpPr txBox="1">
            <a:spLocks noChangeArrowheads="1"/>
          </p:cNvSpPr>
          <p:nvPr/>
        </p:nvSpPr>
        <p:spPr bwMode="auto">
          <a:xfrm>
            <a:off x="5148064" y="4365104"/>
            <a:ext cx="3995936" cy="954107"/>
          </a:xfrm>
          <a:prstGeom prst="rect">
            <a:avLst/>
          </a:prstGeom>
          <a:noFill/>
          <a:ln w="9525">
            <a:noFill/>
            <a:miter lim="800000"/>
            <a:headEnd/>
            <a:tailEnd/>
          </a:ln>
        </p:spPr>
        <p:txBody>
          <a:bodyPr wrap="square">
            <a:spAutoFit/>
          </a:bodyPr>
          <a:lstStyle/>
          <a:p>
            <a:pPr algn="just">
              <a:spcBef>
                <a:spcPct val="50000"/>
              </a:spcBef>
              <a:defRPr/>
            </a:pPr>
            <a:r>
              <a:rPr lang="es-EC" sz="1400" b="1" dirty="0" smtClean="0">
                <a:effectLst>
                  <a:outerShdw blurRad="38100" dist="38100" dir="2700000" algn="tl">
                    <a:srgbClr val="000000">
                      <a:alpha val="43137"/>
                    </a:srgbClr>
                  </a:outerShdw>
                </a:effectLst>
                <a:latin typeface="Century Gothic" pitchFamily="34" charset="0"/>
              </a:rPr>
              <a:t>El anclaje final debe ser corregido exactamente en el sitio, tanto en ubicación como en nivelación, para recibir a las vigas de 37 y 40,6 metros de luz.</a:t>
            </a:r>
            <a:endParaRPr lang="es-ES" sz="1400" b="1" dirty="0">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191034927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julian\Escritorio\AISLADORES\DSC07769.JPG"/>
          <p:cNvPicPr>
            <a:picLocks noGrp="1" noChangeAspect="1" noChangeArrowheads="1"/>
          </p:cNvPicPr>
          <p:nvPr>
            <p:ph idx="1"/>
          </p:nvPr>
        </p:nvPicPr>
        <p:blipFill>
          <a:blip r:embed="rId2" cstate="print"/>
          <a:srcRect/>
          <a:stretch>
            <a:fillRect/>
          </a:stretch>
        </p:blipFill>
        <p:spPr bwMode="auto">
          <a:xfrm>
            <a:off x="0" y="0"/>
            <a:ext cx="5007632" cy="3929066"/>
          </a:xfrm>
          <a:prstGeom prst="rect">
            <a:avLst/>
          </a:prstGeom>
          <a:ln>
            <a:noFill/>
          </a:ln>
          <a:effectLst>
            <a:softEdge rad="112500"/>
          </a:effectLst>
        </p:spPr>
      </p:pic>
      <p:pic>
        <p:nvPicPr>
          <p:cNvPr id="1027" name="Picture 3" descr="C:\Documents and Settings\julian\Escritorio\AISLADORES\DSC07771.JPG"/>
          <p:cNvPicPr>
            <a:picLocks noChangeAspect="1" noChangeArrowheads="1"/>
          </p:cNvPicPr>
          <p:nvPr/>
        </p:nvPicPr>
        <p:blipFill>
          <a:blip r:embed="rId3" cstate="print"/>
          <a:srcRect/>
          <a:stretch>
            <a:fillRect/>
          </a:stretch>
        </p:blipFill>
        <p:spPr bwMode="auto">
          <a:xfrm>
            <a:off x="3643306" y="2732479"/>
            <a:ext cx="5500694" cy="4125521"/>
          </a:xfrm>
          <a:prstGeom prst="rect">
            <a:avLst/>
          </a:prstGeom>
          <a:ln>
            <a:noFill/>
          </a:ln>
          <a:effectLst>
            <a:softEdge rad="112500"/>
          </a:effectLst>
        </p:spPr>
      </p:pic>
      <p:graphicFrame>
        <p:nvGraphicFramePr>
          <p:cNvPr id="8" name="7 Diagrama"/>
          <p:cNvGraphicFramePr/>
          <p:nvPr/>
        </p:nvGraphicFramePr>
        <p:xfrm>
          <a:off x="3929058" y="357166"/>
          <a:ext cx="5143536" cy="785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6331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LANTILLA GTMANABI(4).jpg"/>
          <p:cNvPicPr>
            <a:picLocks noChangeAspect="1"/>
          </p:cNvPicPr>
          <p:nvPr/>
        </p:nvPicPr>
        <p:blipFill>
          <a:blip r:embed="rId2" cstate="print"/>
          <a:stretch>
            <a:fillRect/>
          </a:stretch>
        </p:blipFill>
        <p:spPr>
          <a:xfrm>
            <a:off x="0" y="0"/>
            <a:ext cx="9144000" cy="6858000"/>
          </a:xfrm>
          <a:prstGeom prst="rect">
            <a:avLst/>
          </a:prstGeom>
        </p:spPr>
      </p:pic>
      <p:pic>
        <p:nvPicPr>
          <p:cNvPr id="8" name="Picture 11" descr="MULTIMODAL para enviar"/>
          <p:cNvPicPr>
            <a:picLocks noChangeAspect="1" noChangeArrowheads="1"/>
          </p:cNvPicPr>
          <p:nvPr/>
        </p:nvPicPr>
        <p:blipFill>
          <a:blip r:embed="rId3" cstate="print">
            <a:lum bright="-30000"/>
          </a:blip>
          <a:srcRect l="3983" t="26706" r="6506" b="4477"/>
          <a:stretch>
            <a:fillRect/>
          </a:stretch>
        </p:blipFill>
        <p:spPr bwMode="auto">
          <a:xfrm>
            <a:off x="0" y="1071546"/>
            <a:ext cx="5796136" cy="5786454"/>
          </a:xfrm>
          <a:prstGeom prst="rect">
            <a:avLst/>
          </a:prstGeom>
          <a:noFill/>
          <a:ln w="9525">
            <a:noFill/>
            <a:miter lim="800000"/>
            <a:headEnd/>
            <a:tailEnd/>
          </a:ln>
        </p:spPr>
      </p:pic>
      <p:pic>
        <p:nvPicPr>
          <p:cNvPr id="9" name="Picture 14" descr="2057-norte"/>
          <p:cNvPicPr>
            <a:picLocks noChangeAspect="1" noChangeArrowheads="1"/>
          </p:cNvPicPr>
          <p:nvPr/>
        </p:nvPicPr>
        <p:blipFill>
          <a:blip r:embed="rId4" cstate="print">
            <a:lum bright="-64000" contrast="34000"/>
          </a:blip>
          <a:srcRect/>
          <a:stretch>
            <a:fillRect/>
          </a:stretch>
        </p:blipFill>
        <p:spPr bwMode="auto">
          <a:xfrm>
            <a:off x="285720" y="1214421"/>
            <a:ext cx="719137" cy="719138"/>
          </a:xfrm>
          <a:prstGeom prst="rect">
            <a:avLst/>
          </a:prstGeom>
          <a:noFill/>
          <a:ln w="9525">
            <a:noFill/>
            <a:miter lim="800000"/>
            <a:headEnd/>
            <a:tailEnd/>
          </a:ln>
        </p:spPr>
      </p:pic>
      <p:pic>
        <p:nvPicPr>
          <p:cNvPr id="10" name="Picture 15" descr="MANABI"/>
          <p:cNvPicPr>
            <a:picLocks noChangeAspect="1" noChangeArrowheads="1"/>
          </p:cNvPicPr>
          <p:nvPr/>
        </p:nvPicPr>
        <p:blipFill>
          <a:blip r:embed="rId5" cstate="print">
            <a:lum bright="-20000"/>
          </a:blip>
          <a:srcRect l="47835" t="45767"/>
          <a:stretch>
            <a:fillRect/>
          </a:stretch>
        </p:blipFill>
        <p:spPr bwMode="auto">
          <a:xfrm>
            <a:off x="5811807" y="1144571"/>
            <a:ext cx="3332193" cy="2470150"/>
          </a:xfrm>
          <a:prstGeom prst="rect">
            <a:avLst/>
          </a:prstGeom>
          <a:noFill/>
          <a:ln w="9525">
            <a:noFill/>
            <a:miter lim="800000"/>
            <a:headEnd/>
            <a:tailEnd/>
          </a:ln>
        </p:spPr>
      </p:pic>
      <p:pic>
        <p:nvPicPr>
          <p:cNvPr id="11" name="Picture 17" descr="BAHIA"/>
          <p:cNvPicPr>
            <a:picLocks noChangeAspect="1" noChangeArrowheads="1"/>
          </p:cNvPicPr>
          <p:nvPr/>
        </p:nvPicPr>
        <p:blipFill>
          <a:blip r:embed="rId6" cstate="print">
            <a:lum bright="-20000"/>
          </a:blip>
          <a:srcRect l="37766" t="29454" b="3876"/>
          <a:stretch>
            <a:fillRect/>
          </a:stretch>
        </p:blipFill>
        <p:spPr bwMode="auto">
          <a:xfrm>
            <a:off x="5816570" y="3833796"/>
            <a:ext cx="3327430" cy="3024204"/>
          </a:xfrm>
          <a:prstGeom prst="rect">
            <a:avLst/>
          </a:prstGeom>
          <a:noFill/>
          <a:ln w="9525">
            <a:noFill/>
            <a:miter lim="800000"/>
            <a:headEnd/>
            <a:tailEnd/>
          </a:ln>
        </p:spPr>
      </p:pic>
      <p:sp>
        <p:nvSpPr>
          <p:cNvPr id="12" name="Oval 16"/>
          <p:cNvSpPr>
            <a:spLocks noChangeArrowheads="1"/>
          </p:cNvSpPr>
          <p:nvPr/>
        </p:nvSpPr>
        <p:spPr bwMode="auto">
          <a:xfrm>
            <a:off x="501620" y="2582846"/>
            <a:ext cx="576262" cy="576263"/>
          </a:xfrm>
          <a:prstGeom prst="ellipse">
            <a:avLst/>
          </a:prstGeom>
          <a:noFill/>
          <a:ln w="57150">
            <a:solidFill>
              <a:srgbClr val="FF3300"/>
            </a:solidFill>
            <a:round/>
            <a:headEnd/>
            <a:tailEnd/>
          </a:ln>
        </p:spPr>
        <p:txBody>
          <a:bodyPr wrap="none" anchor="ctr"/>
          <a:lstStyle/>
          <a:p>
            <a:endParaRPr lang="es-ES_tradnl"/>
          </a:p>
        </p:txBody>
      </p:sp>
      <p:sp>
        <p:nvSpPr>
          <p:cNvPr id="13" name="Oval 17"/>
          <p:cNvSpPr>
            <a:spLocks noChangeArrowheads="1"/>
          </p:cNvSpPr>
          <p:nvPr/>
        </p:nvSpPr>
        <p:spPr bwMode="auto">
          <a:xfrm>
            <a:off x="6549995" y="1790684"/>
            <a:ext cx="1079500" cy="1008062"/>
          </a:xfrm>
          <a:prstGeom prst="ellipse">
            <a:avLst/>
          </a:prstGeom>
          <a:noFill/>
          <a:ln w="57150">
            <a:solidFill>
              <a:srgbClr val="FF3300"/>
            </a:solidFill>
            <a:round/>
            <a:headEnd/>
            <a:tailEnd/>
          </a:ln>
        </p:spPr>
        <p:txBody>
          <a:bodyPr wrap="none" anchor="ctr"/>
          <a:lstStyle/>
          <a:p>
            <a:endParaRPr lang="es-ES_tradnl"/>
          </a:p>
        </p:txBody>
      </p:sp>
      <p:sp>
        <p:nvSpPr>
          <p:cNvPr id="14" name="Oval 18"/>
          <p:cNvSpPr>
            <a:spLocks noChangeArrowheads="1"/>
          </p:cNvSpPr>
          <p:nvPr/>
        </p:nvSpPr>
        <p:spPr bwMode="auto">
          <a:xfrm>
            <a:off x="6478557" y="4311634"/>
            <a:ext cx="1582738" cy="1511300"/>
          </a:xfrm>
          <a:prstGeom prst="ellipse">
            <a:avLst/>
          </a:prstGeom>
          <a:noFill/>
          <a:ln w="57150">
            <a:solidFill>
              <a:srgbClr val="FF3300"/>
            </a:solidFill>
            <a:round/>
            <a:headEnd/>
            <a:tailEnd/>
          </a:ln>
        </p:spPr>
        <p:txBody>
          <a:bodyPr wrap="none" anchor="ctr"/>
          <a:lstStyle/>
          <a:p>
            <a:endParaRPr lang="es-ES_tradnl"/>
          </a:p>
        </p:txBody>
      </p:sp>
      <p:sp>
        <p:nvSpPr>
          <p:cNvPr id="15" name="Line 19"/>
          <p:cNvSpPr>
            <a:spLocks noChangeShapeType="1"/>
          </p:cNvSpPr>
          <p:nvPr/>
        </p:nvSpPr>
        <p:spPr bwMode="auto">
          <a:xfrm flipV="1">
            <a:off x="1077882" y="2366946"/>
            <a:ext cx="5400675" cy="360363"/>
          </a:xfrm>
          <a:prstGeom prst="line">
            <a:avLst/>
          </a:prstGeom>
          <a:noFill/>
          <a:ln w="76200">
            <a:solidFill>
              <a:schemeClr val="accent2">
                <a:lumMod val="75000"/>
              </a:schemeClr>
            </a:solidFill>
            <a:prstDash val="dashDot"/>
            <a:round/>
            <a:headEnd type="stealth" w="med" len="med"/>
            <a:tailEnd type="triangle" w="med" len="med"/>
          </a:ln>
        </p:spPr>
        <p:txBody>
          <a:bodyPr/>
          <a:lstStyle/>
          <a:p>
            <a:pPr>
              <a:defRPr/>
            </a:pPr>
            <a:endParaRPr lang="es-EC"/>
          </a:p>
        </p:txBody>
      </p:sp>
      <p:sp>
        <p:nvSpPr>
          <p:cNvPr id="16" name="Line 20"/>
          <p:cNvSpPr>
            <a:spLocks noChangeShapeType="1"/>
          </p:cNvSpPr>
          <p:nvPr/>
        </p:nvSpPr>
        <p:spPr bwMode="auto">
          <a:xfrm flipV="1">
            <a:off x="7126257" y="2871771"/>
            <a:ext cx="73025" cy="1439863"/>
          </a:xfrm>
          <a:prstGeom prst="line">
            <a:avLst/>
          </a:prstGeom>
          <a:noFill/>
          <a:ln w="76200">
            <a:solidFill>
              <a:schemeClr val="accent2">
                <a:lumMod val="75000"/>
              </a:schemeClr>
            </a:solidFill>
            <a:prstDash val="dashDot"/>
            <a:round/>
            <a:headEnd type="stealth" w="med" len="med"/>
            <a:tailEnd type="triangle" w="med" len="med"/>
          </a:ln>
        </p:spPr>
        <p:txBody>
          <a:bodyPr/>
          <a:lstStyle/>
          <a:p>
            <a:pPr>
              <a:defRPr/>
            </a:pPr>
            <a:endParaRPr lang="es-EC"/>
          </a:p>
        </p:txBody>
      </p:sp>
      <p:sp>
        <p:nvSpPr>
          <p:cNvPr id="17" name="Line 21"/>
          <p:cNvSpPr>
            <a:spLocks noChangeShapeType="1"/>
          </p:cNvSpPr>
          <p:nvPr/>
        </p:nvSpPr>
        <p:spPr bwMode="auto">
          <a:xfrm flipV="1">
            <a:off x="5470495" y="5535596"/>
            <a:ext cx="1079500" cy="503238"/>
          </a:xfrm>
          <a:prstGeom prst="line">
            <a:avLst/>
          </a:prstGeom>
          <a:noFill/>
          <a:ln w="76200">
            <a:solidFill>
              <a:schemeClr val="accent2">
                <a:lumMod val="75000"/>
              </a:schemeClr>
            </a:solidFill>
            <a:prstDash val="dashDot"/>
            <a:round/>
            <a:headEnd type="stealth" w="med" len="med"/>
            <a:tailEnd type="triangle" w="med" len="med"/>
          </a:ln>
        </p:spPr>
        <p:txBody>
          <a:bodyPr/>
          <a:lstStyle/>
          <a:p>
            <a:pPr>
              <a:defRPr/>
            </a:pPr>
            <a:endParaRPr lang="es-EC"/>
          </a:p>
        </p:txBody>
      </p:sp>
      <p:sp>
        <p:nvSpPr>
          <p:cNvPr id="21" name="1 Título"/>
          <p:cNvSpPr txBox="1">
            <a:spLocks noGrp="1"/>
          </p:cNvSpPr>
          <p:nvPr>
            <p:ph type="title"/>
          </p:nvPr>
        </p:nvSpPr>
        <p:spPr>
          <a:xfrm>
            <a:off x="285720" y="214290"/>
            <a:ext cx="8572560" cy="857208"/>
          </a:xfrm>
          <a:prstGeom prst="rect">
            <a:avLst/>
          </a:prstGeom>
          <a:solidFill>
            <a:srgbClr val="92D050"/>
          </a:solidFill>
          <a:ln>
            <a:solidFill>
              <a:srgbClr val="92D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MAPA VIAL DEL PAIS</a:t>
            </a:r>
            <a:endParaRPr kumimoji="0" lang="es-ES" sz="28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endParaRPr>
          </a:p>
        </p:txBody>
      </p:sp>
      <p:pic>
        <p:nvPicPr>
          <p:cNvPr id="22" name="Picture 10064" descr="LOGO DEL CUERPO (VERDE)"/>
          <p:cNvPicPr>
            <a:picLocks noChangeAspect="1" noChangeArrowheads="1"/>
          </p:cNvPicPr>
          <p:nvPr/>
        </p:nvPicPr>
        <p:blipFill>
          <a:blip r:embed="rId7" cstate="print"/>
          <a:srcRect/>
          <a:stretch>
            <a:fillRect/>
          </a:stretch>
        </p:blipFill>
        <p:spPr bwMode="auto">
          <a:xfrm>
            <a:off x="7000892" y="214290"/>
            <a:ext cx="1285884" cy="8858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0065"/>
          <p:cNvSpPr txBox="1">
            <a:spLocks noChangeArrowheads="1"/>
          </p:cNvSpPr>
          <p:nvPr/>
        </p:nvSpPr>
        <p:spPr bwMode="auto">
          <a:xfrm>
            <a:off x="4788024" y="4797152"/>
            <a:ext cx="7850187" cy="400050"/>
          </a:xfrm>
          <a:prstGeom prst="rect">
            <a:avLst/>
          </a:prstGeom>
          <a:noFill/>
          <a:ln w="9525">
            <a:noFill/>
            <a:miter lim="800000"/>
            <a:headEnd/>
            <a:tailEnd/>
          </a:ln>
        </p:spPr>
        <p:txBody>
          <a:bodyPr>
            <a:spAutoFit/>
          </a:bodyPr>
          <a:lstStyle/>
          <a:p>
            <a:pPr>
              <a:spcBef>
                <a:spcPct val="50000"/>
              </a:spcBef>
              <a:defRPr/>
            </a:pPr>
            <a:r>
              <a:rPr lang="es-EC" sz="2000" b="1" i="1" dirty="0">
                <a:solidFill>
                  <a:schemeClr val="bg1"/>
                </a:solidFill>
                <a:effectLst>
                  <a:outerShdw blurRad="38100" dist="38100" dir="2700000" algn="tl">
                    <a:srgbClr val="000000">
                      <a:alpha val="43137"/>
                    </a:srgbClr>
                  </a:outerShdw>
                </a:effectLst>
                <a:latin typeface="Century Gothic" pitchFamily="34" charset="0"/>
              </a:rPr>
              <a:t>  </a:t>
            </a: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15" name="14 Conector recto"/>
          <p:cNvCxnSpPr/>
          <p:nvPr/>
        </p:nvCxnSpPr>
        <p:spPr>
          <a:xfrm rot="5400000">
            <a:off x="-106362" y="5964238"/>
            <a:ext cx="6429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18 Diagrama"/>
          <p:cNvGraphicFramePr/>
          <p:nvPr/>
        </p:nvGraphicFramePr>
        <p:xfrm>
          <a:off x="614980" y="71414"/>
          <a:ext cx="7886110" cy="785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Box 10065"/>
          <p:cNvSpPr txBox="1">
            <a:spLocks noChangeArrowheads="1"/>
          </p:cNvSpPr>
          <p:nvPr/>
        </p:nvSpPr>
        <p:spPr bwMode="auto">
          <a:xfrm>
            <a:off x="71406" y="1149898"/>
            <a:ext cx="8964488" cy="5493812"/>
          </a:xfrm>
          <a:prstGeom prst="rect">
            <a:avLst/>
          </a:prstGeom>
          <a:solidFill>
            <a:srgbClr val="FFFF00"/>
          </a:solidFill>
          <a:ln w="9525">
            <a:noFill/>
            <a:miter lim="800000"/>
            <a:headEnd/>
            <a:tailEnd/>
          </a:ln>
        </p:spPr>
        <p:txBody>
          <a:bodyPr wrap="square">
            <a:spAutoFit/>
          </a:bodyPr>
          <a:lstStyle/>
          <a:p>
            <a:pPr algn="just">
              <a:spcBef>
                <a:spcPct val="50000"/>
              </a:spcBef>
              <a:defRPr/>
            </a:pPr>
            <a:r>
              <a:rPr lang="es-EC" b="1" u="sng" dirty="0" smtClean="0">
                <a:effectLst>
                  <a:outerShdw blurRad="38100" dist="38100" dir="2700000" algn="tl">
                    <a:srgbClr val="000000">
                      <a:alpha val="43137"/>
                    </a:srgbClr>
                  </a:outerShdw>
                </a:effectLst>
                <a:latin typeface="Century Gothic" pitchFamily="34" charset="0"/>
              </a:rPr>
              <a:t> </a:t>
            </a:r>
            <a:endParaRPr lang="es-EC" b="1" u="sng" dirty="0">
              <a:effectLst>
                <a:outerShdw blurRad="38100" dist="38100" dir="2700000" algn="tl">
                  <a:srgbClr val="000000">
                    <a:alpha val="43137"/>
                  </a:srgbClr>
                </a:outerShdw>
              </a:effectLst>
              <a:latin typeface="Century Gothic" pitchFamily="34" charset="0"/>
            </a:endParaRPr>
          </a:p>
          <a:p>
            <a:pPr algn="just">
              <a:spcBef>
                <a:spcPct val="50000"/>
              </a:spcBef>
              <a:buFontTx/>
              <a:buChar char="-"/>
              <a:defRPr/>
            </a:pPr>
            <a:r>
              <a:rPr lang="es-EC" b="1" dirty="0" smtClean="0">
                <a:effectLst>
                  <a:outerShdw blurRad="38100" dist="38100" dir="2700000" algn="tl">
                    <a:srgbClr val="000000">
                      <a:alpha val="43137"/>
                    </a:srgbClr>
                  </a:outerShdw>
                </a:effectLst>
                <a:latin typeface="Century Gothic" pitchFamily="34" charset="0"/>
              </a:rPr>
              <a:t>Los altos niveles de seguridad logrados en el puente Bahía San Vicente ante la acción de sismos severos, no tienen equivalente en ninguna obra de ingeniería del país.</a:t>
            </a:r>
          </a:p>
          <a:p>
            <a:pPr algn="just">
              <a:spcBef>
                <a:spcPct val="50000"/>
              </a:spcBef>
              <a:buFontTx/>
              <a:buChar char="-"/>
              <a:defRPr/>
            </a:pPr>
            <a:r>
              <a:rPr lang="es-EC" b="1" dirty="0" smtClean="0">
                <a:effectLst>
                  <a:outerShdw blurRad="38100" dist="38100" dir="2700000" algn="tl">
                    <a:srgbClr val="000000">
                      <a:alpha val="43137"/>
                    </a:srgbClr>
                  </a:outerShdw>
                </a:effectLst>
                <a:latin typeface="Century Gothic" pitchFamily="34" charset="0"/>
              </a:rPr>
              <a:t>Las fuerzas sísmicas que actúan sobre la estructuras disminuyen a menos de la tercer parte de las que se producirían con una estructura convencional.</a:t>
            </a:r>
          </a:p>
          <a:p>
            <a:pPr algn="just">
              <a:spcBef>
                <a:spcPct val="50000"/>
              </a:spcBef>
              <a:buFontTx/>
              <a:buChar char="-"/>
              <a:defRPr/>
            </a:pPr>
            <a:r>
              <a:rPr lang="es-EC" b="1" dirty="0" smtClean="0">
                <a:effectLst>
                  <a:outerShdw blurRad="38100" dist="38100" dir="2700000" algn="tl">
                    <a:srgbClr val="000000">
                      <a:alpha val="43137"/>
                    </a:srgbClr>
                  </a:outerShdw>
                </a:effectLst>
                <a:latin typeface="Century Gothic" pitchFamily="34" charset="0"/>
              </a:rPr>
              <a:t>Luego de ocurrido el sismo de diseño, el daño verificable en el puente solamente se producirá en elementos secundarios, de modo que el puente se mantendrá totalmente operable. Los puentes diseñados sin incluir estos sistemas de aislamiento sísmico, sufren daños importantes que requieren reparación previa a su reutilización.</a:t>
            </a:r>
          </a:p>
          <a:p>
            <a:pPr algn="just">
              <a:spcBef>
                <a:spcPct val="50000"/>
              </a:spcBef>
              <a:buFontTx/>
              <a:buChar char="-"/>
              <a:defRPr/>
            </a:pPr>
            <a:r>
              <a:rPr lang="es-EC" b="1" dirty="0" smtClean="0">
                <a:effectLst>
                  <a:outerShdw blurRad="38100" dist="38100" dir="2700000" algn="tl">
                    <a:srgbClr val="000000">
                      <a:alpha val="43137"/>
                    </a:srgbClr>
                  </a:outerShdw>
                </a:effectLst>
                <a:latin typeface="Century Gothic" pitchFamily="34" charset="0"/>
              </a:rPr>
              <a:t>El personal que utiliza el viaducto durante un sismo severo, lo percibe como si fuera un sismo moderado, lo que elimina problemas generados por el pánico de los usuarios del puente.</a:t>
            </a:r>
          </a:p>
          <a:p>
            <a:pPr algn="just">
              <a:spcBef>
                <a:spcPct val="50000"/>
              </a:spcBef>
              <a:buFontTx/>
              <a:buChar char="-"/>
              <a:defRPr/>
            </a:pPr>
            <a:r>
              <a:rPr lang="es-EC" b="1" dirty="0" smtClean="0">
                <a:effectLst>
                  <a:outerShdw blurRad="38100" dist="38100" dir="2700000" algn="tl">
                    <a:srgbClr val="000000">
                      <a:alpha val="43137"/>
                    </a:srgbClr>
                  </a:outerShdw>
                </a:effectLst>
                <a:latin typeface="Century Gothic" pitchFamily="34" charset="0"/>
              </a:rPr>
              <a:t>El empleo de aisladores sísmicos no incrementa los costos de la obra, debido a que el costo de este sistema se compensa con una disminución en el costo de la estructura, debido a la disminución de las fuerzas sísmicas actuantes.</a:t>
            </a:r>
          </a:p>
        </p:txBody>
      </p:sp>
    </p:spTree>
    <p:extLst>
      <p:ext uri="{BB962C8B-B14F-4D97-AF65-F5344CB8AC3E}">
        <p14:creationId xmlns:p14="http://schemas.microsoft.com/office/powerpoint/2010/main" val="360239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4 Imagen"/>
          <p:cNvPicPr/>
          <p:nvPr/>
        </p:nvPicPr>
        <p:blipFill rotWithShape="1">
          <a:blip r:embed="rId2" cstate="print"/>
          <a:srcRect l="23455" t="26257" r="23296" b="32546"/>
          <a:stretch/>
        </p:blipFill>
        <p:spPr bwMode="auto">
          <a:xfrm>
            <a:off x="467544" y="332656"/>
            <a:ext cx="8496944" cy="6120680"/>
          </a:xfrm>
          <a:prstGeom prst="rect">
            <a:avLst/>
          </a:prstGeom>
          <a:ln>
            <a:noFill/>
          </a:ln>
          <a:extLst>
            <a:ext uri="{53640926-AAD7-44D8-BBD7-CCE9431645EC}">
              <a14:shadowObscured xmlns:a14="http://schemas.microsoft.com/office/drawing/2010/main"/>
            </a:ext>
          </a:extLst>
        </p:spPr>
      </p:pic>
      <p:graphicFrame>
        <p:nvGraphicFramePr>
          <p:cNvPr id="11" name="10 Tabla"/>
          <p:cNvGraphicFramePr>
            <a:graphicFrameLocks noGrp="1"/>
          </p:cNvGraphicFramePr>
          <p:nvPr>
            <p:extLst>
              <p:ext uri="{D42A27DB-BD31-4B8C-83A1-F6EECF244321}">
                <p14:modId xmlns:p14="http://schemas.microsoft.com/office/powerpoint/2010/main" val="3190281325"/>
              </p:ext>
            </p:extLst>
          </p:nvPr>
        </p:nvGraphicFramePr>
        <p:xfrm>
          <a:off x="5172744" y="188640"/>
          <a:ext cx="3503712" cy="1463040"/>
        </p:xfrm>
        <a:graphic>
          <a:graphicData uri="http://schemas.openxmlformats.org/drawingml/2006/table">
            <a:tbl>
              <a:tblPr firstRow="1" bandRow="1">
                <a:tableStyleId>{073A0DAA-6AF3-43AB-8588-CEC1D06C72B9}</a:tableStyleId>
              </a:tblPr>
              <a:tblGrid>
                <a:gridCol w="1751856"/>
                <a:gridCol w="1751856"/>
              </a:tblGrid>
              <a:tr h="270030">
                <a:tc>
                  <a:txBody>
                    <a:bodyPr/>
                    <a:lstStyle/>
                    <a:p>
                      <a:pPr algn="ctr"/>
                      <a:r>
                        <a:rPr lang="es-ES" dirty="0" smtClean="0"/>
                        <a:t>ELEMENTO</a:t>
                      </a:r>
                      <a:endParaRPr lang="es-EC" dirty="0"/>
                    </a:p>
                  </a:txBody>
                  <a:tcPr/>
                </a:tc>
                <a:tc>
                  <a:txBody>
                    <a:bodyPr/>
                    <a:lstStyle/>
                    <a:p>
                      <a:pPr algn="ctr"/>
                      <a:r>
                        <a:rPr lang="es-ES" dirty="0" smtClean="0"/>
                        <a:t>TOTAL</a:t>
                      </a:r>
                      <a:endParaRPr lang="es-EC" dirty="0"/>
                    </a:p>
                  </a:txBody>
                  <a:tcPr/>
                </a:tc>
              </a:tr>
              <a:tr h="270030">
                <a:tc>
                  <a:txBody>
                    <a:bodyPr/>
                    <a:lstStyle/>
                    <a:p>
                      <a:pPr algn="ctr"/>
                      <a:r>
                        <a:rPr lang="es-ES" dirty="0" smtClean="0"/>
                        <a:t>ZAPATAS</a:t>
                      </a:r>
                    </a:p>
                  </a:txBody>
                  <a:tcPr/>
                </a:tc>
                <a:tc>
                  <a:txBody>
                    <a:bodyPr/>
                    <a:lstStyle/>
                    <a:p>
                      <a:pPr algn="ctr"/>
                      <a:r>
                        <a:rPr lang="es-ES" dirty="0" smtClean="0"/>
                        <a:t>40/40</a:t>
                      </a:r>
                      <a:endParaRPr lang="es-EC" dirty="0"/>
                    </a:p>
                  </a:txBody>
                  <a:tcPr/>
                </a:tc>
              </a:tr>
              <a:tr h="270030">
                <a:tc>
                  <a:txBody>
                    <a:bodyPr/>
                    <a:lstStyle/>
                    <a:p>
                      <a:pPr algn="ctr"/>
                      <a:r>
                        <a:rPr lang="es-ES" dirty="0" smtClean="0"/>
                        <a:t>COLUMNAS</a:t>
                      </a:r>
                      <a:endParaRPr lang="es-EC" dirty="0"/>
                    </a:p>
                  </a:txBody>
                  <a:tcPr/>
                </a:tc>
                <a:tc>
                  <a:txBody>
                    <a:bodyPr/>
                    <a:lstStyle/>
                    <a:p>
                      <a:pPr algn="ctr"/>
                      <a:r>
                        <a:rPr lang="es-ES" dirty="0" smtClean="0"/>
                        <a:t>40/40</a:t>
                      </a:r>
                      <a:endParaRPr lang="es-EC" dirty="0"/>
                    </a:p>
                  </a:txBody>
                  <a:tcPr/>
                </a:tc>
              </a:tr>
              <a:tr h="270030">
                <a:tc>
                  <a:txBody>
                    <a:bodyPr/>
                    <a:lstStyle/>
                    <a:p>
                      <a:pPr algn="ctr"/>
                      <a:r>
                        <a:rPr lang="es-ES" dirty="0" smtClean="0"/>
                        <a:t>CABEZALES</a:t>
                      </a:r>
                      <a:endParaRPr lang="es-EC" dirty="0"/>
                    </a:p>
                  </a:txBody>
                  <a:tcPr/>
                </a:tc>
                <a:tc>
                  <a:txBody>
                    <a:bodyPr/>
                    <a:lstStyle/>
                    <a:p>
                      <a:pPr algn="ctr"/>
                      <a:r>
                        <a:rPr lang="es-ES" dirty="0" smtClean="0"/>
                        <a:t>40/40</a:t>
                      </a:r>
                    </a:p>
                  </a:txBody>
                  <a:tcPr/>
                </a:tc>
              </a:tr>
            </a:tbl>
          </a:graphicData>
        </a:graphic>
      </p:graphicFrame>
      <p:sp>
        <p:nvSpPr>
          <p:cNvPr id="4" name="3 CuadroTexto"/>
          <p:cNvSpPr txBox="1"/>
          <p:nvPr/>
        </p:nvSpPr>
        <p:spPr>
          <a:xfrm>
            <a:off x="611560" y="5229200"/>
            <a:ext cx="607859" cy="369332"/>
          </a:xfrm>
          <a:prstGeom prst="rect">
            <a:avLst/>
          </a:prstGeom>
          <a:noFill/>
        </p:spPr>
        <p:txBody>
          <a:bodyPr wrap="none" rtlCol="0">
            <a:spAutoFit/>
          </a:bodyPr>
          <a:lstStyle/>
          <a:p>
            <a:r>
              <a:rPr lang="es-ES" b="1" dirty="0" smtClean="0"/>
              <a:t>2009</a:t>
            </a:r>
            <a:endParaRPr lang="es-ES" b="1" dirty="0"/>
          </a:p>
        </p:txBody>
      </p:sp>
      <p:sp>
        <p:nvSpPr>
          <p:cNvPr id="6" name="5 CuadroTexto"/>
          <p:cNvSpPr txBox="1"/>
          <p:nvPr/>
        </p:nvSpPr>
        <p:spPr>
          <a:xfrm>
            <a:off x="7884368" y="5229200"/>
            <a:ext cx="607859" cy="369332"/>
          </a:xfrm>
          <a:prstGeom prst="rect">
            <a:avLst/>
          </a:prstGeom>
          <a:noFill/>
        </p:spPr>
        <p:txBody>
          <a:bodyPr wrap="none" rtlCol="0">
            <a:spAutoFit/>
          </a:bodyPr>
          <a:lstStyle/>
          <a:p>
            <a:r>
              <a:rPr lang="es-ES" b="1" dirty="0" smtClean="0"/>
              <a:t>2009</a:t>
            </a:r>
            <a:endParaRPr lang="es-ES" b="1" dirty="0"/>
          </a:p>
        </p:txBody>
      </p:sp>
    </p:spTree>
    <p:extLst>
      <p:ext uri="{BB962C8B-B14F-4D97-AF65-F5344CB8AC3E}">
        <p14:creationId xmlns:p14="http://schemas.microsoft.com/office/powerpoint/2010/main" val="2088976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descr="PLANTILLA GTMANABI(4).jpg"/>
          <p:cNvPicPr>
            <a:picLocks noChangeAspect="1"/>
          </p:cNvPicPr>
          <p:nvPr/>
        </p:nvPicPr>
        <p:blipFill>
          <a:blip r:embed="rId3" cstate="print"/>
          <a:stretch>
            <a:fillRect/>
          </a:stretch>
        </p:blipFill>
        <p:spPr>
          <a:xfrm>
            <a:off x="0" y="0"/>
            <a:ext cx="9144000" cy="6858000"/>
          </a:xfrm>
          <a:prstGeom prst="rect">
            <a:avLst/>
          </a:prstGeom>
        </p:spPr>
      </p:pic>
      <p:pic>
        <p:nvPicPr>
          <p:cNvPr id="45057" name="Picture 1" descr="F:\FOTOS MENSUALES\CARPETA 2010\MAYO 2010\TRAMO CENTRAL\AISLADORES\DSC09531.JPG"/>
          <p:cNvPicPr>
            <a:picLocks noChangeAspect="1" noChangeArrowheads="1"/>
          </p:cNvPicPr>
          <p:nvPr/>
        </p:nvPicPr>
        <p:blipFill>
          <a:blip r:embed="rId4" cstate="print"/>
          <a:srcRect/>
          <a:stretch>
            <a:fillRect/>
          </a:stretch>
        </p:blipFill>
        <p:spPr bwMode="auto">
          <a:xfrm>
            <a:off x="500034" y="3786190"/>
            <a:ext cx="4572032" cy="2737124"/>
          </a:xfrm>
          <a:prstGeom prst="rect">
            <a:avLst/>
          </a:prstGeom>
          <a:noFill/>
        </p:spPr>
      </p:pic>
      <p:sp>
        <p:nvSpPr>
          <p:cNvPr id="12" name="Text Box 10065"/>
          <p:cNvSpPr txBox="1">
            <a:spLocks noChangeArrowheads="1"/>
          </p:cNvSpPr>
          <p:nvPr/>
        </p:nvSpPr>
        <p:spPr bwMode="auto">
          <a:xfrm>
            <a:off x="3214688" y="6143625"/>
            <a:ext cx="7850187" cy="400050"/>
          </a:xfrm>
          <a:prstGeom prst="rect">
            <a:avLst/>
          </a:prstGeom>
          <a:noFill/>
          <a:ln w="9525">
            <a:noFill/>
            <a:miter lim="800000"/>
            <a:headEnd/>
            <a:tailEnd/>
          </a:ln>
        </p:spPr>
        <p:txBody>
          <a:bodyPr>
            <a:spAutoFit/>
          </a:bodyPr>
          <a:lstStyle/>
          <a:p>
            <a:pPr>
              <a:spcBef>
                <a:spcPct val="50000"/>
              </a:spcBef>
              <a:defRPr/>
            </a:pPr>
            <a:endParaRPr lang="es-ES" sz="2000" b="1" i="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21508" name="Picture 11" descr="D:\FOTOS ARQ MARCELO CARDENAS\SIGUIENTES\FOTOS PROYCETO\AISLADOR\AISLADOR 003.jpg"/>
          <p:cNvPicPr>
            <a:picLocks noChangeAspect="1" noChangeArrowheads="1"/>
          </p:cNvPicPr>
          <p:nvPr/>
        </p:nvPicPr>
        <p:blipFill>
          <a:blip r:embed="rId5" cstate="print">
            <a:lum bright="-18000"/>
          </a:blip>
          <a:srcRect/>
          <a:stretch>
            <a:fillRect/>
          </a:stretch>
        </p:blipFill>
        <p:spPr bwMode="auto">
          <a:xfrm>
            <a:off x="5076056" y="908720"/>
            <a:ext cx="3357562" cy="2236788"/>
          </a:xfrm>
          <a:prstGeom prst="rect">
            <a:avLst/>
          </a:prstGeom>
          <a:noFill/>
          <a:ln w="9525">
            <a:noFill/>
            <a:miter lim="800000"/>
            <a:headEnd/>
            <a:tailEnd/>
          </a:ln>
        </p:spPr>
      </p:pic>
      <p:pic>
        <p:nvPicPr>
          <p:cNvPr id="21512" name="Picture 12" descr="C:\Documents and Settings\ARQ SERRANO\Escritorio\ARCHIVOS DE PRESENTACIONES\PRESENTACION A JULIO 31-07-09\aisl_mvmntconvenc.jpg"/>
          <p:cNvPicPr>
            <a:picLocks noChangeAspect="1" noChangeArrowheads="1"/>
          </p:cNvPicPr>
          <p:nvPr/>
        </p:nvPicPr>
        <p:blipFill>
          <a:blip r:embed="rId6" cstate="print"/>
          <a:srcRect/>
          <a:stretch>
            <a:fillRect/>
          </a:stretch>
        </p:blipFill>
        <p:spPr bwMode="auto">
          <a:xfrm>
            <a:off x="467544" y="908720"/>
            <a:ext cx="2162175" cy="2819400"/>
          </a:xfrm>
          <a:prstGeom prst="rect">
            <a:avLst/>
          </a:prstGeom>
          <a:noFill/>
          <a:ln w="9525">
            <a:noFill/>
            <a:miter lim="800000"/>
            <a:headEnd/>
            <a:tailEnd/>
          </a:ln>
        </p:spPr>
      </p:pic>
      <p:graphicFrame>
        <p:nvGraphicFramePr>
          <p:cNvPr id="20" name="19 Diagrama"/>
          <p:cNvGraphicFramePr/>
          <p:nvPr/>
        </p:nvGraphicFramePr>
        <p:xfrm>
          <a:off x="5220072" y="5949280"/>
          <a:ext cx="3429024" cy="3571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1515" name="Picture 10067" descr="DSCN1592"/>
          <p:cNvPicPr>
            <a:picLocks noChangeAspect="1" noChangeArrowheads="1"/>
          </p:cNvPicPr>
          <p:nvPr/>
        </p:nvPicPr>
        <p:blipFill>
          <a:blip r:embed="rId12" cstate="print"/>
          <a:srcRect/>
          <a:stretch>
            <a:fillRect/>
          </a:stretch>
        </p:blipFill>
        <p:spPr bwMode="auto">
          <a:xfrm>
            <a:off x="5076056" y="3140968"/>
            <a:ext cx="3336553" cy="2643188"/>
          </a:xfrm>
          <a:prstGeom prst="rect">
            <a:avLst/>
          </a:prstGeom>
          <a:noFill/>
          <a:ln w="9525">
            <a:noFill/>
            <a:miter lim="800000"/>
            <a:headEnd/>
            <a:tailEnd/>
          </a:ln>
        </p:spPr>
      </p:pic>
      <p:pic>
        <p:nvPicPr>
          <p:cNvPr id="21511" name="Picture 13" descr="C:\Documents and Settings\ARQ SERRANO\Escritorio\ARCHIVOS DE PRESENTACIONES\PRESENTACION A JULIO 31-07-09\aisl_mvmntaislado.jpg"/>
          <p:cNvPicPr>
            <a:picLocks noChangeAspect="1" noChangeArrowheads="1"/>
          </p:cNvPicPr>
          <p:nvPr/>
        </p:nvPicPr>
        <p:blipFill>
          <a:blip r:embed="rId13" cstate="print"/>
          <a:srcRect/>
          <a:stretch>
            <a:fillRect/>
          </a:stretch>
        </p:blipFill>
        <p:spPr bwMode="auto">
          <a:xfrm>
            <a:off x="2627784" y="908720"/>
            <a:ext cx="2376264" cy="2800350"/>
          </a:xfrm>
          <a:prstGeom prst="rect">
            <a:avLst/>
          </a:prstGeom>
          <a:noFill/>
          <a:ln w="9525">
            <a:noFill/>
            <a:miter lim="800000"/>
            <a:headEnd/>
            <a:tailEnd/>
          </a:ln>
        </p:spPr>
      </p:pic>
      <p:sp>
        <p:nvSpPr>
          <p:cNvPr id="16" name="Text Box 10065"/>
          <p:cNvSpPr txBox="1">
            <a:spLocks noChangeArrowheads="1"/>
          </p:cNvSpPr>
          <p:nvPr/>
        </p:nvSpPr>
        <p:spPr bwMode="auto">
          <a:xfrm>
            <a:off x="467544" y="3714750"/>
            <a:ext cx="4536504" cy="338554"/>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spcBef>
                <a:spcPct val="50000"/>
              </a:spcBef>
              <a:tabLst>
                <a:tab pos="5467350" algn="l"/>
              </a:tabLst>
              <a:defRPr/>
            </a:pPr>
            <a:r>
              <a:rPr lang="es-EC" sz="1600" b="1" dirty="0" smtClean="0">
                <a:effectLst>
                  <a:outerShdw blurRad="38100" dist="38100" dir="2700000" algn="tl">
                    <a:srgbClr val="000000">
                      <a:alpha val="43137"/>
                    </a:srgbClr>
                  </a:outerShdw>
                </a:effectLst>
                <a:latin typeface="Century Gothic" pitchFamily="34" charset="0"/>
              </a:rPr>
              <a:t>Edificio sin Aislación   Edificio con Aislación</a:t>
            </a:r>
            <a:endParaRPr lang="es-ES" sz="1600" b="1" dirty="0" smtClean="0">
              <a:effectLst>
                <a:outerShdw blurRad="38100" dist="38100" dir="2700000" algn="tl">
                  <a:srgbClr val="000000">
                    <a:alpha val="43137"/>
                  </a:srgbClr>
                </a:outerShdw>
              </a:effectLst>
              <a:latin typeface="Century Gothic" pitchFamily="34" charset="0"/>
            </a:endParaRPr>
          </a:p>
        </p:txBody>
      </p:sp>
      <p:sp>
        <p:nvSpPr>
          <p:cNvPr id="22" name="21 Rectángulo"/>
          <p:cNvSpPr/>
          <p:nvPr/>
        </p:nvSpPr>
        <p:spPr>
          <a:xfrm>
            <a:off x="395536" y="188640"/>
            <a:ext cx="8064896" cy="754959"/>
          </a:xfrm>
          <a:prstGeom prst="rect">
            <a:avLst/>
          </a:prstGeom>
          <a:solidFill>
            <a:srgbClr val="92D050"/>
          </a:solidFill>
          <a:ln>
            <a:solidFill>
              <a:srgbClr val="92D050"/>
            </a:solidFill>
          </a:ln>
        </p:spPr>
        <p:style>
          <a:lnRef idx="1">
            <a:schemeClr val="accent3"/>
          </a:lnRef>
          <a:fillRef idx="3">
            <a:schemeClr val="accent3"/>
          </a:fillRef>
          <a:effectRef idx="2">
            <a:schemeClr val="accent3"/>
          </a:effectRef>
          <a:fontRef idx="minor">
            <a:schemeClr val="lt1"/>
          </a:fontRef>
        </p:style>
        <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200" b="1" kern="1200" dirty="0" smtClean="0">
                <a:solidFill>
                  <a:schemeClr val="bg1"/>
                </a:solidFill>
                <a:latin typeface="Century Gothic" pitchFamily="34" charset="0"/>
              </a:rPr>
              <a:t>AISLAMIENTO SISMICO</a:t>
            </a:r>
            <a:endParaRPr lang="es-ES" sz="3200" b="1" kern="1200" dirty="0">
              <a:solidFill>
                <a:schemeClr val="bg1"/>
              </a:solidFill>
              <a:latin typeface="Century Gothic" pitchFamily="34" charset="0"/>
            </a:endParaRPr>
          </a:p>
        </p:txBody>
      </p:sp>
      <p:sp>
        <p:nvSpPr>
          <p:cNvPr id="11" name="Text Box 10065"/>
          <p:cNvSpPr txBox="1">
            <a:spLocks noChangeArrowheads="1"/>
          </p:cNvSpPr>
          <p:nvPr/>
        </p:nvSpPr>
        <p:spPr bwMode="auto">
          <a:xfrm>
            <a:off x="500034" y="6215082"/>
            <a:ext cx="4536504" cy="338554"/>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spcBef>
                <a:spcPct val="50000"/>
              </a:spcBef>
              <a:tabLst>
                <a:tab pos="5467350" algn="l"/>
              </a:tabLst>
              <a:defRPr/>
            </a:pPr>
            <a:r>
              <a:rPr lang="es-EC" sz="1600" b="1" dirty="0" smtClean="0">
                <a:effectLst>
                  <a:outerShdw blurRad="38100" dist="38100" dir="2700000" algn="tl">
                    <a:srgbClr val="000000">
                      <a:alpha val="43137"/>
                    </a:srgbClr>
                  </a:outerShdw>
                </a:effectLst>
                <a:latin typeface="Century Gothic" pitchFamily="34" charset="0"/>
              </a:rPr>
              <a:t>INSTALACION DE AISLADORES</a:t>
            </a:r>
            <a:endParaRPr lang="es-ES" sz="1600" b="1" dirty="0" smtClean="0">
              <a:effectLst>
                <a:outerShdw blurRad="38100" dist="38100" dir="2700000" algn="tl">
                  <a:srgbClr val="000000">
                    <a:alpha val="43137"/>
                  </a:srgbClr>
                </a:outerShdw>
              </a:effectLst>
              <a:latin typeface="Century Gothic" pitchFamily="34" charset="0"/>
            </a:endParaRPr>
          </a:p>
        </p:txBody>
      </p:sp>
      <p:sp>
        <p:nvSpPr>
          <p:cNvPr id="13" name="Text Box 10065"/>
          <p:cNvSpPr txBox="1">
            <a:spLocks noChangeArrowheads="1"/>
          </p:cNvSpPr>
          <p:nvPr/>
        </p:nvSpPr>
        <p:spPr bwMode="auto">
          <a:xfrm>
            <a:off x="5143504" y="5429264"/>
            <a:ext cx="3322090" cy="338554"/>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spcBef>
                <a:spcPct val="50000"/>
              </a:spcBef>
              <a:tabLst>
                <a:tab pos="5467350" algn="l"/>
              </a:tabLst>
              <a:defRPr/>
            </a:pPr>
            <a:r>
              <a:rPr lang="es-ES" sz="1600" b="1" dirty="0" smtClean="0">
                <a:effectLst>
                  <a:outerShdw blurRad="38100" dist="38100" dir="2700000" algn="tl">
                    <a:srgbClr val="000000">
                      <a:alpha val="43137"/>
                    </a:srgbClr>
                  </a:outerShdw>
                </a:effectLst>
                <a:latin typeface="Century Gothic" pitchFamily="34" charset="0"/>
              </a:rPr>
              <a:t>NIVELACION DE AISLADORES</a:t>
            </a:r>
          </a:p>
        </p:txBody>
      </p:sp>
      <p:sp>
        <p:nvSpPr>
          <p:cNvPr id="14" name="Text Box 10065"/>
          <p:cNvSpPr txBox="1">
            <a:spLocks noChangeArrowheads="1"/>
          </p:cNvSpPr>
          <p:nvPr/>
        </p:nvSpPr>
        <p:spPr bwMode="auto">
          <a:xfrm>
            <a:off x="5072066" y="2835471"/>
            <a:ext cx="4071934" cy="30777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spAutoFit/>
          </a:bodyPr>
          <a:lstStyle/>
          <a:p>
            <a:pPr>
              <a:spcBef>
                <a:spcPct val="50000"/>
              </a:spcBef>
              <a:tabLst>
                <a:tab pos="5467350" algn="l"/>
              </a:tabLst>
              <a:defRPr/>
            </a:pPr>
            <a:r>
              <a:rPr lang="es-EC" sz="1400" b="1" dirty="0" smtClean="0">
                <a:effectLst>
                  <a:outerShdw blurRad="38100" dist="38100" dir="2700000" algn="tl">
                    <a:srgbClr val="000000">
                      <a:alpha val="43137"/>
                    </a:srgbClr>
                  </a:outerShdw>
                </a:effectLst>
                <a:latin typeface="Century Gothic" pitchFamily="34" charset="0"/>
              </a:rPr>
              <a:t>AISLADORES SISMICOS (TRIPLE PENDULO)</a:t>
            </a:r>
            <a:endParaRPr lang="es-ES" sz="1400" b="1" dirty="0" smtClean="0">
              <a:effectLst>
                <a:outerShdw blurRad="38100" dist="38100" dir="2700000" algn="tl">
                  <a:srgbClr val="000000">
                    <a:alpha val="43137"/>
                  </a:srgbClr>
                </a:outerShdw>
              </a:effectLst>
              <a:latin typeface="Century Gothic"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Picture 30" descr="PLANTILLA GTMANABI(4).jpg"/>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title"/>
          </p:nvPr>
        </p:nvSpPr>
        <p:spPr>
          <a:xfrm>
            <a:off x="323528" y="142852"/>
            <a:ext cx="8496944" cy="1000132"/>
          </a:xfr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normAutofit/>
          </a:bodyPr>
          <a:lstStyle/>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SOBREESTRUCTURA (VIGAS)</a:t>
            </a: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4" name="Picture 10067" descr="DSCN1592"/>
          <p:cNvPicPr>
            <a:picLocks noChangeAspect="1" noChangeArrowheads="1"/>
          </p:cNvPicPr>
          <p:nvPr/>
        </p:nvPicPr>
        <p:blipFill>
          <a:blip r:embed="rId3" cstate="print"/>
          <a:srcRect/>
          <a:stretch>
            <a:fillRect/>
          </a:stretch>
        </p:blipFill>
        <p:spPr bwMode="auto">
          <a:xfrm>
            <a:off x="142843" y="1285861"/>
            <a:ext cx="2357455" cy="1366442"/>
          </a:xfrm>
          <a:prstGeom prst="rect">
            <a:avLst/>
          </a:prstGeom>
          <a:noFill/>
          <a:ln w="9525">
            <a:solidFill>
              <a:schemeClr val="tx1"/>
            </a:solidFill>
            <a:miter lim="800000"/>
            <a:headEnd/>
            <a:tailEnd/>
          </a:ln>
        </p:spPr>
      </p:pic>
      <p:sp>
        <p:nvSpPr>
          <p:cNvPr id="17" name="16 CuadroTexto"/>
          <p:cNvSpPr txBox="1"/>
          <p:nvPr/>
        </p:nvSpPr>
        <p:spPr>
          <a:xfrm>
            <a:off x="142843" y="2571745"/>
            <a:ext cx="2357455" cy="338554"/>
          </a:xfrm>
          <a:prstGeom prst="rect">
            <a:avLst/>
          </a:prstGeom>
          <a:solidFill>
            <a:schemeClr val="accent3"/>
          </a:solidFill>
          <a:ln>
            <a:solidFill>
              <a:schemeClr val="tx1"/>
            </a:solidFill>
          </a:ln>
        </p:spPr>
        <p:txBody>
          <a:bodyPr wrap="square" rtlCol="0">
            <a:spAutoFit/>
          </a:bodyPr>
          <a:lstStyle/>
          <a:p>
            <a:pPr algn="ctr"/>
            <a:r>
              <a:rPr lang="es-EC"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ARMADO DE PISTA</a:t>
            </a:r>
            <a:endParaRPr lang="es-EC"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6" name="Picture 10067" descr="DSCN1592"/>
          <p:cNvPicPr>
            <a:picLocks noChangeAspect="1" noChangeArrowheads="1"/>
          </p:cNvPicPr>
          <p:nvPr/>
        </p:nvPicPr>
        <p:blipFill>
          <a:blip r:embed="rId4" cstate="print"/>
          <a:srcRect/>
          <a:stretch>
            <a:fillRect/>
          </a:stretch>
        </p:blipFill>
        <p:spPr bwMode="auto">
          <a:xfrm>
            <a:off x="2928927" y="1214422"/>
            <a:ext cx="2714643" cy="1714512"/>
          </a:xfrm>
          <a:prstGeom prst="rect">
            <a:avLst/>
          </a:prstGeom>
          <a:noFill/>
          <a:ln w="9525">
            <a:solidFill>
              <a:schemeClr val="tx1"/>
            </a:solidFill>
            <a:miter lim="800000"/>
            <a:headEnd/>
            <a:tailEnd/>
          </a:ln>
        </p:spPr>
      </p:pic>
      <p:sp>
        <p:nvSpPr>
          <p:cNvPr id="21" name="20 CuadroTexto"/>
          <p:cNvSpPr txBox="1"/>
          <p:nvPr/>
        </p:nvSpPr>
        <p:spPr>
          <a:xfrm>
            <a:off x="2928927" y="2643185"/>
            <a:ext cx="2714643" cy="307777"/>
          </a:xfrm>
          <a:prstGeom prst="rect">
            <a:avLst/>
          </a:prstGeom>
          <a:solidFill>
            <a:schemeClr val="accent3"/>
          </a:solidFill>
          <a:ln>
            <a:solidFill>
              <a:schemeClr val="tx1"/>
            </a:solidFill>
          </a:ln>
        </p:spPr>
        <p:txBody>
          <a:bodyPr wrap="square" rtlCol="0">
            <a:spAutoFit/>
          </a:bodyPr>
          <a:lstStyle/>
          <a:p>
            <a:pPr algn="ctr"/>
            <a:r>
              <a:rPr lang="es-EC"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ARMADO DE HIERRO INFERIOR</a:t>
            </a:r>
            <a:endParaRPr lang="es-EC"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7" name="Picture 10067" descr="DSCN1592"/>
          <p:cNvPicPr>
            <a:picLocks noChangeAspect="1" noChangeArrowheads="1"/>
          </p:cNvPicPr>
          <p:nvPr/>
        </p:nvPicPr>
        <p:blipFill>
          <a:blip r:embed="rId5" cstate="print"/>
          <a:srcRect/>
          <a:stretch>
            <a:fillRect/>
          </a:stretch>
        </p:blipFill>
        <p:spPr bwMode="auto">
          <a:xfrm>
            <a:off x="6286544" y="1214422"/>
            <a:ext cx="2643174" cy="1785950"/>
          </a:xfrm>
          <a:prstGeom prst="rect">
            <a:avLst/>
          </a:prstGeom>
          <a:noFill/>
          <a:ln w="9525">
            <a:solidFill>
              <a:schemeClr val="tx1"/>
            </a:solidFill>
            <a:miter lim="800000"/>
            <a:headEnd/>
            <a:tailEnd/>
          </a:ln>
        </p:spPr>
      </p:pic>
      <p:sp>
        <p:nvSpPr>
          <p:cNvPr id="23" name="22 CuadroTexto"/>
          <p:cNvSpPr txBox="1"/>
          <p:nvPr/>
        </p:nvSpPr>
        <p:spPr>
          <a:xfrm>
            <a:off x="6286512" y="2677207"/>
            <a:ext cx="2643206" cy="323165"/>
          </a:xfrm>
          <a:prstGeom prst="rect">
            <a:avLst/>
          </a:prstGeom>
          <a:solidFill>
            <a:schemeClr val="accent3"/>
          </a:solidFill>
          <a:ln>
            <a:solidFill>
              <a:schemeClr val="tx1"/>
            </a:solidFill>
          </a:ln>
        </p:spPr>
        <p:txBody>
          <a:bodyPr wrap="square" rtlCol="0">
            <a:spAutoFit/>
          </a:bodyPr>
          <a:lstStyle/>
          <a:p>
            <a:pPr algn="ctr"/>
            <a:r>
              <a:rPr lang="es-EC" sz="1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ARMADO  DE ALMA DE VIGA</a:t>
            </a:r>
            <a:endParaRPr lang="es-EC" sz="15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8" name="Picture 10067" descr="DSCN1592"/>
          <p:cNvPicPr>
            <a:picLocks noChangeAspect="1" noChangeArrowheads="1"/>
          </p:cNvPicPr>
          <p:nvPr/>
        </p:nvPicPr>
        <p:blipFill>
          <a:blip r:embed="rId6" cstate="print"/>
          <a:srcRect/>
          <a:stretch>
            <a:fillRect/>
          </a:stretch>
        </p:blipFill>
        <p:spPr bwMode="auto">
          <a:xfrm>
            <a:off x="142843" y="3116705"/>
            <a:ext cx="2357455" cy="1643074"/>
          </a:xfrm>
          <a:prstGeom prst="rect">
            <a:avLst/>
          </a:prstGeom>
          <a:noFill/>
          <a:ln w="9525">
            <a:solidFill>
              <a:schemeClr val="tx1"/>
            </a:solidFill>
            <a:miter lim="800000"/>
            <a:headEnd/>
            <a:tailEnd/>
          </a:ln>
        </p:spPr>
      </p:pic>
      <p:sp>
        <p:nvSpPr>
          <p:cNvPr id="25" name="24 CuadroTexto"/>
          <p:cNvSpPr txBox="1"/>
          <p:nvPr/>
        </p:nvSpPr>
        <p:spPr>
          <a:xfrm>
            <a:off x="142845" y="4478545"/>
            <a:ext cx="2357453" cy="307777"/>
          </a:xfrm>
          <a:prstGeom prst="rect">
            <a:avLst/>
          </a:prstGeom>
          <a:solidFill>
            <a:schemeClr val="accent3"/>
          </a:solidFill>
          <a:ln>
            <a:solidFill>
              <a:schemeClr val="tx1"/>
            </a:solidFill>
          </a:ln>
        </p:spPr>
        <p:txBody>
          <a:bodyPr wrap="square" rtlCol="0">
            <a:spAutoFit/>
          </a:bodyPr>
          <a:lstStyle/>
          <a:p>
            <a:pPr algn="ctr"/>
            <a:r>
              <a:rPr lang="es-EC"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COLOCACION DE DUCTOS</a:t>
            </a:r>
            <a:endParaRPr lang="es-EC"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14 Flecha derecha"/>
          <p:cNvSpPr/>
          <p:nvPr/>
        </p:nvSpPr>
        <p:spPr>
          <a:xfrm>
            <a:off x="2571736" y="2000240"/>
            <a:ext cx="285752"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9" name="Picture 10067" descr="DSCN1592"/>
          <p:cNvPicPr>
            <a:picLocks noChangeAspect="1" noChangeArrowheads="1"/>
          </p:cNvPicPr>
          <p:nvPr/>
        </p:nvPicPr>
        <p:blipFill>
          <a:blip r:embed="rId7" cstate="print"/>
          <a:srcRect/>
          <a:stretch>
            <a:fillRect/>
          </a:stretch>
        </p:blipFill>
        <p:spPr bwMode="auto">
          <a:xfrm>
            <a:off x="3000366" y="3120096"/>
            <a:ext cx="2357455" cy="1571635"/>
          </a:xfrm>
          <a:prstGeom prst="rect">
            <a:avLst/>
          </a:prstGeom>
          <a:noFill/>
          <a:ln w="9525">
            <a:solidFill>
              <a:schemeClr val="tx1"/>
            </a:solidFill>
            <a:miter lim="800000"/>
            <a:headEnd/>
            <a:tailEnd/>
          </a:ln>
        </p:spPr>
      </p:pic>
      <p:sp>
        <p:nvSpPr>
          <p:cNvPr id="20" name="19 CuadroTexto"/>
          <p:cNvSpPr txBox="1"/>
          <p:nvPr/>
        </p:nvSpPr>
        <p:spPr>
          <a:xfrm>
            <a:off x="3000366" y="4477417"/>
            <a:ext cx="2357455" cy="553998"/>
          </a:xfrm>
          <a:prstGeom prst="rect">
            <a:avLst/>
          </a:prstGeom>
          <a:solidFill>
            <a:schemeClr val="accent3"/>
          </a:solidFill>
          <a:ln>
            <a:solidFill>
              <a:schemeClr val="tx1"/>
            </a:solidFill>
          </a:ln>
        </p:spPr>
        <p:txBody>
          <a:bodyPr wrap="square" rtlCol="0">
            <a:spAutoFit/>
          </a:bodyPr>
          <a:lstStyle/>
          <a:p>
            <a:pPr algn="ctr"/>
            <a:r>
              <a:rPr lang="es-EC" sz="1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COLOCACION DE TORONES</a:t>
            </a:r>
            <a:endParaRPr lang="es-EC" sz="15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4" name="Picture 10067" descr="DSCN1592"/>
          <p:cNvPicPr>
            <a:picLocks noChangeAspect="1" noChangeArrowheads="1"/>
          </p:cNvPicPr>
          <p:nvPr/>
        </p:nvPicPr>
        <p:blipFill>
          <a:blip r:embed="rId8" cstate="print"/>
          <a:srcRect/>
          <a:stretch>
            <a:fillRect/>
          </a:stretch>
        </p:blipFill>
        <p:spPr bwMode="auto">
          <a:xfrm>
            <a:off x="3000366" y="3120096"/>
            <a:ext cx="2643204" cy="1643074"/>
          </a:xfrm>
          <a:prstGeom prst="rect">
            <a:avLst/>
          </a:prstGeom>
          <a:noFill/>
          <a:ln w="9525">
            <a:solidFill>
              <a:schemeClr val="tx1"/>
            </a:solidFill>
            <a:miter lim="800000"/>
            <a:headEnd/>
            <a:tailEnd/>
          </a:ln>
        </p:spPr>
      </p:pic>
      <p:sp>
        <p:nvSpPr>
          <p:cNvPr id="29" name="28 CuadroTexto"/>
          <p:cNvSpPr txBox="1"/>
          <p:nvPr/>
        </p:nvSpPr>
        <p:spPr>
          <a:xfrm>
            <a:off x="3000366" y="4477417"/>
            <a:ext cx="2643204" cy="369332"/>
          </a:xfrm>
          <a:prstGeom prst="rect">
            <a:avLst/>
          </a:prstGeom>
          <a:solidFill>
            <a:schemeClr val="accent3"/>
          </a:solidFill>
          <a:ln>
            <a:solidFill>
              <a:schemeClr val="tx1"/>
            </a:solidFill>
          </a:ln>
        </p:spPr>
        <p:txBody>
          <a:bodyPr wrap="square" rtlCol="0">
            <a:spAutoFit/>
          </a:bodyPr>
          <a:lstStyle/>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ENCOFRADO  DE VIGA</a:t>
            </a:r>
            <a:endParaRPr lang="es-EC"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3" name="Picture 10067" descr="DSCN1592"/>
          <p:cNvPicPr>
            <a:picLocks noChangeAspect="1" noChangeArrowheads="1"/>
          </p:cNvPicPr>
          <p:nvPr/>
        </p:nvPicPr>
        <p:blipFill>
          <a:blip r:embed="rId9" cstate="print"/>
          <a:srcRect r="13157" b="30556"/>
          <a:stretch>
            <a:fillRect/>
          </a:stretch>
        </p:blipFill>
        <p:spPr bwMode="auto">
          <a:xfrm>
            <a:off x="6286514" y="3120094"/>
            <a:ext cx="2714612" cy="1785950"/>
          </a:xfrm>
          <a:prstGeom prst="rect">
            <a:avLst/>
          </a:prstGeom>
          <a:noFill/>
          <a:ln w="9525">
            <a:solidFill>
              <a:schemeClr val="tx1"/>
            </a:solidFill>
            <a:miter lim="800000"/>
            <a:headEnd/>
            <a:tailEnd/>
          </a:ln>
        </p:spPr>
      </p:pic>
      <p:sp>
        <p:nvSpPr>
          <p:cNvPr id="32" name="31 CuadroTexto"/>
          <p:cNvSpPr txBox="1"/>
          <p:nvPr/>
        </p:nvSpPr>
        <p:spPr>
          <a:xfrm>
            <a:off x="6286514" y="4548856"/>
            <a:ext cx="2714644" cy="369332"/>
          </a:xfrm>
          <a:prstGeom prst="rect">
            <a:avLst/>
          </a:prstGeom>
          <a:solidFill>
            <a:schemeClr val="accent3"/>
          </a:solidFill>
          <a:ln>
            <a:solidFill>
              <a:schemeClr val="tx1"/>
            </a:solidFill>
          </a:ln>
        </p:spPr>
        <p:txBody>
          <a:bodyPr wrap="square" rtlCol="0">
            <a:spAutoFit/>
          </a:bodyPr>
          <a:lstStyle/>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FUNDICION DE VIGA</a:t>
            </a:r>
            <a:endParaRPr lang="es-EC"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4" name="Picture 10067" descr="DSCN1592"/>
          <p:cNvPicPr>
            <a:picLocks noChangeAspect="1" noChangeArrowheads="1"/>
          </p:cNvPicPr>
          <p:nvPr/>
        </p:nvPicPr>
        <p:blipFill>
          <a:blip r:embed="rId10" cstate="print"/>
          <a:srcRect/>
          <a:stretch>
            <a:fillRect/>
          </a:stretch>
        </p:blipFill>
        <p:spPr bwMode="auto">
          <a:xfrm>
            <a:off x="142844" y="4977482"/>
            <a:ext cx="2286016" cy="1714512"/>
          </a:xfrm>
          <a:prstGeom prst="rect">
            <a:avLst/>
          </a:prstGeom>
          <a:noFill/>
          <a:ln w="9525">
            <a:solidFill>
              <a:schemeClr val="tx1"/>
            </a:solidFill>
            <a:miter lim="800000"/>
            <a:headEnd/>
            <a:tailEnd/>
          </a:ln>
        </p:spPr>
      </p:pic>
      <p:sp>
        <p:nvSpPr>
          <p:cNvPr id="35" name="34 CuadroTexto"/>
          <p:cNvSpPr txBox="1"/>
          <p:nvPr/>
        </p:nvSpPr>
        <p:spPr>
          <a:xfrm>
            <a:off x="142844" y="6429396"/>
            <a:ext cx="2286016" cy="307777"/>
          </a:xfrm>
          <a:prstGeom prst="rect">
            <a:avLst/>
          </a:prstGeom>
          <a:solidFill>
            <a:schemeClr val="accent3"/>
          </a:solidFill>
          <a:ln>
            <a:solidFill>
              <a:schemeClr val="tx1"/>
            </a:solidFill>
          </a:ln>
        </p:spPr>
        <p:txBody>
          <a:bodyPr wrap="square" rtlCol="0">
            <a:spAutoFit/>
          </a:bodyPr>
          <a:lstStyle/>
          <a:p>
            <a:pPr algn="ctr"/>
            <a:r>
              <a:rPr lang="es-EC"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DESENCOFRADO DE VIGA</a:t>
            </a:r>
            <a:endParaRPr lang="es-EC"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7" name="Picture 10067" descr="DSCN1592"/>
          <p:cNvPicPr>
            <a:picLocks noChangeAspect="1" noChangeArrowheads="1"/>
          </p:cNvPicPr>
          <p:nvPr/>
        </p:nvPicPr>
        <p:blipFill>
          <a:blip r:embed="rId11" cstate="print"/>
          <a:srcRect/>
          <a:stretch>
            <a:fillRect/>
          </a:stretch>
        </p:blipFill>
        <p:spPr bwMode="auto">
          <a:xfrm>
            <a:off x="6286514" y="5048920"/>
            <a:ext cx="2714644" cy="1571636"/>
          </a:xfrm>
          <a:prstGeom prst="rect">
            <a:avLst/>
          </a:prstGeom>
          <a:noFill/>
          <a:ln w="9525">
            <a:solidFill>
              <a:schemeClr val="tx1"/>
            </a:solidFill>
            <a:miter lim="800000"/>
            <a:headEnd/>
            <a:tailEnd/>
          </a:ln>
        </p:spPr>
      </p:pic>
      <p:sp>
        <p:nvSpPr>
          <p:cNvPr id="38" name="37 CuadroTexto"/>
          <p:cNvSpPr txBox="1"/>
          <p:nvPr/>
        </p:nvSpPr>
        <p:spPr>
          <a:xfrm>
            <a:off x="6286514" y="6322663"/>
            <a:ext cx="2643207" cy="369332"/>
          </a:xfrm>
          <a:prstGeom prst="rect">
            <a:avLst/>
          </a:prstGeom>
          <a:solidFill>
            <a:schemeClr val="accent3"/>
          </a:solidFill>
          <a:ln>
            <a:solidFill>
              <a:schemeClr val="tx1"/>
            </a:solidFill>
          </a:ln>
        </p:spPr>
        <p:txBody>
          <a:bodyPr wrap="square" rtlCol="0">
            <a:spAutoFit/>
          </a:bodyPr>
          <a:lstStyle/>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CURADO DE LA VIGA</a:t>
            </a:r>
            <a:endParaRPr lang="es-EC"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9" name="Picture 10067" descr="DSCN1592"/>
          <p:cNvPicPr>
            <a:picLocks noChangeAspect="1" noChangeArrowheads="1"/>
          </p:cNvPicPr>
          <p:nvPr/>
        </p:nvPicPr>
        <p:blipFill>
          <a:blip r:embed="rId12" cstate="print"/>
          <a:srcRect/>
          <a:stretch>
            <a:fillRect/>
          </a:stretch>
        </p:blipFill>
        <p:spPr bwMode="auto">
          <a:xfrm>
            <a:off x="3000364" y="4977482"/>
            <a:ext cx="2643206" cy="1714512"/>
          </a:xfrm>
          <a:prstGeom prst="rect">
            <a:avLst/>
          </a:prstGeom>
          <a:noFill/>
          <a:ln w="9525">
            <a:solidFill>
              <a:schemeClr val="tx1"/>
            </a:solidFill>
            <a:miter lim="800000"/>
            <a:headEnd/>
            <a:tailEnd/>
          </a:ln>
        </p:spPr>
      </p:pic>
      <p:sp>
        <p:nvSpPr>
          <p:cNvPr id="40" name="39 CuadroTexto"/>
          <p:cNvSpPr txBox="1"/>
          <p:nvPr/>
        </p:nvSpPr>
        <p:spPr>
          <a:xfrm>
            <a:off x="3000364" y="6322663"/>
            <a:ext cx="2643205" cy="369332"/>
          </a:xfrm>
          <a:prstGeom prst="rect">
            <a:avLst/>
          </a:prstGeom>
          <a:solidFill>
            <a:schemeClr val="accent3"/>
          </a:solidFill>
          <a:ln>
            <a:solidFill>
              <a:schemeClr val="tx1"/>
            </a:solidFill>
          </a:ln>
        </p:spPr>
        <p:txBody>
          <a:bodyPr wrap="square" rtlCol="0">
            <a:spAutoFit/>
          </a:bodyPr>
          <a:lstStyle/>
          <a:p>
            <a:pPr algn="ctr"/>
            <a:r>
              <a:rPr lang="es-EC"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TENSADO DE VIGA</a:t>
            </a:r>
            <a:endParaRPr lang="es-EC"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2" name="41 Flecha derecha"/>
          <p:cNvSpPr/>
          <p:nvPr/>
        </p:nvSpPr>
        <p:spPr>
          <a:xfrm>
            <a:off x="5715007" y="1928802"/>
            <a:ext cx="500067"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3" name="42 Flecha derecha"/>
          <p:cNvSpPr/>
          <p:nvPr/>
        </p:nvSpPr>
        <p:spPr>
          <a:xfrm>
            <a:off x="2571736" y="3763036"/>
            <a:ext cx="357192" cy="2374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4" name="43 Flecha derecha"/>
          <p:cNvSpPr/>
          <p:nvPr/>
        </p:nvSpPr>
        <p:spPr>
          <a:xfrm>
            <a:off x="5715007" y="3763036"/>
            <a:ext cx="500067"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5" name="44 Flecha derecha"/>
          <p:cNvSpPr/>
          <p:nvPr/>
        </p:nvSpPr>
        <p:spPr>
          <a:xfrm>
            <a:off x="2643174" y="5620424"/>
            <a:ext cx="285754" cy="2374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6" name="45 Flecha derecha"/>
          <p:cNvSpPr/>
          <p:nvPr/>
        </p:nvSpPr>
        <p:spPr>
          <a:xfrm>
            <a:off x="5715008" y="5715016"/>
            <a:ext cx="500067"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 name="Picture 10064" descr="LOGO DEL CUERPO (VERDE)"/>
          <p:cNvPicPr>
            <a:picLocks noChangeAspect="1" noChangeArrowheads="1"/>
          </p:cNvPicPr>
          <p:nvPr/>
        </p:nvPicPr>
        <p:blipFill>
          <a:blip r:embed="rId13" cstate="print"/>
          <a:srcRect/>
          <a:stretch>
            <a:fillRect/>
          </a:stretch>
        </p:blipFill>
        <p:spPr bwMode="auto">
          <a:xfrm>
            <a:off x="7668344" y="266918"/>
            <a:ext cx="1110537" cy="78581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9" name="Picture 3" descr="F:\FOTOS MENSUALES\CARPETA 2010\JUNIO 2010\AVANCE JUNIO 2010\TRAMO CENTRAL\IZADO DE VIGAS\DSC04811.JPG"/>
          <p:cNvPicPr>
            <a:picLocks noChangeAspect="1" noChangeArrowheads="1"/>
          </p:cNvPicPr>
          <p:nvPr/>
        </p:nvPicPr>
        <p:blipFill>
          <a:blip r:embed="rId2" cstate="print"/>
          <a:srcRect/>
          <a:stretch>
            <a:fillRect/>
          </a:stretch>
        </p:blipFill>
        <p:spPr bwMode="auto">
          <a:xfrm>
            <a:off x="6286512" y="3500438"/>
            <a:ext cx="2857487" cy="2643206"/>
          </a:xfrm>
          <a:prstGeom prst="rect">
            <a:avLst/>
          </a:prstGeom>
          <a:noFill/>
        </p:spPr>
      </p:pic>
      <p:pic>
        <p:nvPicPr>
          <p:cNvPr id="4" name="Picture 2" descr="F:\FOTOS MENSUALES\CARPETA 2010\JUNIO 2010\AVANCE JUNIO 2010\TRAMO CENTRAL\IZADO DE VIGAS\Izado Viga 5,6 P-15-16\DSC00388.JPG"/>
          <p:cNvPicPr>
            <a:picLocks noChangeAspect="1" noChangeArrowheads="1"/>
          </p:cNvPicPr>
          <p:nvPr/>
        </p:nvPicPr>
        <p:blipFill>
          <a:blip r:embed="rId3" cstate="print"/>
          <a:srcRect/>
          <a:stretch>
            <a:fillRect/>
          </a:stretch>
        </p:blipFill>
        <p:spPr bwMode="auto">
          <a:xfrm>
            <a:off x="2928926" y="3643314"/>
            <a:ext cx="3363747" cy="2522810"/>
          </a:xfrm>
          <a:prstGeom prst="rect">
            <a:avLst/>
          </a:prstGeom>
          <a:noFill/>
        </p:spPr>
      </p:pic>
      <p:pic>
        <p:nvPicPr>
          <p:cNvPr id="50178" name="Picture 2" descr="F:\FOTOS MENSUALES\CARPETA 2010\JUNIO 2010\AVANCE JUNIO 2010\TRAMO CENTRAL\IZADO DE VIGAS\DSC04210.JPG"/>
          <p:cNvPicPr>
            <a:picLocks noChangeAspect="1" noChangeArrowheads="1"/>
          </p:cNvPicPr>
          <p:nvPr/>
        </p:nvPicPr>
        <p:blipFill>
          <a:blip r:embed="rId4" cstate="print"/>
          <a:srcRect/>
          <a:stretch>
            <a:fillRect/>
          </a:stretch>
        </p:blipFill>
        <p:spPr bwMode="auto">
          <a:xfrm>
            <a:off x="0" y="3631434"/>
            <a:ext cx="2928926" cy="2440772"/>
          </a:xfrm>
          <a:prstGeom prst="rect">
            <a:avLst/>
          </a:prstGeom>
          <a:ln>
            <a:noFill/>
          </a:ln>
          <a:effectLst>
            <a:outerShdw blurRad="292100" dist="139700" dir="2700000" algn="tl" rotWithShape="0">
              <a:srgbClr val="333333">
                <a:alpha val="65000"/>
              </a:srgbClr>
            </a:outerShdw>
          </a:effectLst>
        </p:spPr>
      </p:pic>
      <p:pic>
        <p:nvPicPr>
          <p:cNvPr id="3" name="Picture 1" descr="C:\Documents and Settings\julian\Escritorio\FOTOS JULIO 2010\junio\27-06-2010\DSC07789.JPG"/>
          <p:cNvPicPr>
            <a:picLocks noChangeAspect="1" noChangeArrowheads="1"/>
          </p:cNvPicPr>
          <p:nvPr/>
        </p:nvPicPr>
        <p:blipFill>
          <a:blip r:embed="rId5" cstate="print"/>
          <a:srcRect/>
          <a:stretch>
            <a:fillRect/>
          </a:stretch>
        </p:blipFill>
        <p:spPr bwMode="auto">
          <a:xfrm>
            <a:off x="3000364" y="928670"/>
            <a:ext cx="3214710" cy="2643206"/>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0" y="0"/>
            <a:ext cx="9001156" cy="1000132"/>
          </a:xfr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ctr"/>
            <a:r>
              <a:rPr lang="es-EC"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MONTAJE DE VIGAS</a:t>
            </a:r>
            <a:endParaRPr lang="es-ES"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10064" descr="LOGO DEL CUERPO (VERDE)"/>
          <p:cNvPicPr>
            <a:picLocks noChangeAspect="1" noChangeArrowheads="1"/>
          </p:cNvPicPr>
          <p:nvPr/>
        </p:nvPicPr>
        <p:blipFill>
          <a:blip r:embed="rId6" cstate="print"/>
          <a:srcRect/>
          <a:stretch>
            <a:fillRect/>
          </a:stretch>
        </p:blipFill>
        <p:spPr bwMode="auto">
          <a:xfrm>
            <a:off x="7429520" y="0"/>
            <a:ext cx="1451752" cy="1000108"/>
          </a:xfrm>
          <a:prstGeom prst="rect">
            <a:avLst/>
          </a:prstGeom>
          <a:noFill/>
          <a:ln w="9525">
            <a:noFill/>
            <a:miter lim="800000"/>
            <a:headEnd/>
            <a:tailEnd/>
          </a:ln>
        </p:spPr>
      </p:pic>
      <p:graphicFrame>
        <p:nvGraphicFramePr>
          <p:cNvPr id="19" name="18 Tabla"/>
          <p:cNvGraphicFramePr>
            <a:graphicFrameLocks noGrp="1"/>
          </p:cNvGraphicFramePr>
          <p:nvPr>
            <p:extLst>
              <p:ext uri="{D42A27DB-BD31-4B8C-83A1-F6EECF244321}">
                <p14:modId xmlns:p14="http://schemas.microsoft.com/office/powerpoint/2010/main" val="4171343108"/>
              </p:ext>
            </p:extLst>
          </p:nvPr>
        </p:nvGraphicFramePr>
        <p:xfrm>
          <a:off x="285720" y="6037509"/>
          <a:ext cx="8358246" cy="759865"/>
        </p:xfrm>
        <a:graphic>
          <a:graphicData uri="http://schemas.openxmlformats.org/drawingml/2006/table">
            <a:tbl>
              <a:tblPr firstRow="1" bandRow="1">
                <a:tableStyleId>{5C22544A-7EE6-4342-B048-85BDC9FD1C3A}</a:tableStyleId>
              </a:tblPr>
              <a:tblGrid>
                <a:gridCol w="4179123"/>
                <a:gridCol w="4179123"/>
              </a:tblGrid>
              <a:tr h="394105">
                <a:tc>
                  <a:txBody>
                    <a:bodyPr/>
                    <a:lstStyle/>
                    <a:p>
                      <a:pPr algn="ctr"/>
                      <a:r>
                        <a:rPr lang="es-EC" sz="1800" dirty="0" smtClean="0">
                          <a:solidFill>
                            <a:sysClr val="windowText" lastClr="000000"/>
                          </a:solidFill>
                        </a:rPr>
                        <a:t>HORMIGON</a:t>
                      </a:r>
                      <a:r>
                        <a:rPr lang="es-EC" sz="1800" baseline="0" dirty="0" smtClean="0">
                          <a:solidFill>
                            <a:sysClr val="windowText" lastClr="000000"/>
                          </a:solidFill>
                        </a:rPr>
                        <a:t> UTILIZADO</a:t>
                      </a:r>
                      <a:endParaRPr lang="es-ES" sz="18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s-EC" sz="1800" dirty="0" smtClean="0">
                          <a:solidFill>
                            <a:sysClr val="windowText" lastClr="000000"/>
                          </a:solidFill>
                        </a:rPr>
                        <a:t>HIERRO</a:t>
                      </a:r>
                      <a:r>
                        <a:rPr lang="es-EC" sz="1800" baseline="0" dirty="0" smtClean="0">
                          <a:solidFill>
                            <a:sysClr val="windowText" lastClr="000000"/>
                          </a:solidFill>
                        </a:rPr>
                        <a:t> UTILIZADO</a:t>
                      </a:r>
                      <a:endParaRPr lang="es-ES" sz="18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310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800" b="1" dirty="0" smtClean="0"/>
                        <a:t>5.472 M</a:t>
                      </a:r>
                      <a:r>
                        <a:rPr lang="es-ES" sz="1800" b="1" dirty="0" smtClean="0"/>
                        <a:t>³</a:t>
                      </a:r>
                      <a:endParaRPr lang="es-ES" sz="18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s-EC" sz="1800" b="1" dirty="0" smtClean="0"/>
                        <a:t>820.800 Kg.</a:t>
                      </a:r>
                      <a:endParaRPr lang="es-E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pic>
        <p:nvPicPr>
          <p:cNvPr id="26" name="Picture 1" descr="F:\FOTOS\IZADO DE VIGAS\P44-P45\DSC00102.JPG"/>
          <p:cNvPicPr>
            <a:picLocks noChangeAspect="1" noChangeArrowheads="1"/>
          </p:cNvPicPr>
          <p:nvPr/>
        </p:nvPicPr>
        <p:blipFill>
          <a:blip r:embed="rId7" cstate="print"/>
          <a:stretch>
            <a:fillRect/>
          </a:stretch>
        </p:blipFill>
        <p:spPr bwMode="auto">
          <a:xfrm>
            <a:off x="6215106" y="1000108"/>
            <a:ext cx="2928926" cy="2571768"/>
          </a:xfrm>
          <a:prstGeom prst="rect">
            <a:avLst/>
          </a:prstGeom>
          <a:ln>
            <a:noFill/>
          </a:ln>
          <a:effectLst>
            <a:outerShdw blurRad="292100" dist="139700" dir="2700000" algn="tl" rotWithShape="0">
              <a:srgbClr val="333333">
                <a:alpha val="65000"/>
              </a:srgbClr>
            </a:outerShdw>
          </a:effectLst>
        </p:spPr>
      </p:pic>
      <p:pic>
        <p:nvPicPr>
          <p:cNvPr id="50177" name="Picture 1" descr="F:\FOTOS MENSUALES\CARPETA 2010\JUNIO 2010\AVANCE JUNIO 2010\TRAMO CENTRAL\IZADO DE VIGAS\Izado Viga 1,2 P35-34\DSC00458.JPG"/>
          <p:cNvPicPr>
            <a:picLocks noChangeAspect="1" noChangeArrowheads="1"/>
          </p:cNvPicPr>
          <p:nvPr/>
        </p:nvPicPr>
        <p:blipFill>
          <a:blip r:embed="rId8" cstate="print"/>
          <a:srcRect/>
          <a:stretch>
            <a:fillRect/>
          </a:stretch>
        </p:blipFill>
        <p:spPr bwMode="auto">
          <a:xfrm>
            <a:off x="0" y="1000108"/>
            <a:ext cx="3000364" cy="2589628"/>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1 Gráfico"/>
          <p:cNvGraphicFramePr/>
          <p:nvPr/>
        </p:nvGraphicFramePr>
        <p:xfrm>
          <a:off x="0" y="2"/>
          <a:ext cx="9144000" cy="6857999"/>
        </p:xfrm>
        <a:graphic>
          <a:graphicData uri="http://schemas.openxmlformats.org/drawingml/2006/chart">
            <c:chart xmlns:c="http://schemas.openxmlformats.org/drawingml/2006/chart" xmlns:r="http://schemas.openxmlformats.org/officeDocument/2006/relationships" r:id="rId2"/>
          </a:graphicData>
        </a:graphic>
      </p:graphicFrame>
      <p:sp>
        <p:nvSpPr>
          <p:cNvPr id="26627" name="11 CuadroTexto"/>
          <p:cNvSpPr txBox="1">
            <a:spLocks noChangeArrowheads="1"/>
          </p:cNvSpPr>
          <p:nvPr/>
        </p:nvSpPr>
        <p:spPr bwMode="auto">
          <a:xfrm>
            <a:off x="1000127" y="4786313"/>
            <a:ext cx="571500" cy="369332"/>
          </a:xfrm>
          <a:prstGeom prst="rect">
            <a:avLst/>
          </a:prstGeom>
          <a:noFill/>
          <a:ln w="9525">
            <a:noFill/>
            <a:miter lim="800000"/>
            <a:headEnd/>
            <a:tailEnd/>
          </a:ln>
        </p:spPr>
        <p:txBody>
          <a:bodyPr>
            <a:spAutoFit/>
          </a:bodyPr>
          <a:lstStyle/>
          <a:p>
            <a:r>
              <a:rPr lang="es-ES">
                <a:solidFill>
                  <a:schemeClr val="bg1"/>
                </a:solidFill>
              </a:rPr>
              <a:t>13</a:t>
            </a:r>
          </a:p>
        </p:txBody>
      </p:sp>
      <p:sp>
        <p:nvSpPr>
          <p:cNvPr id="26628" name="12 CuadroTexto"/>
          <p:cNvSpPr txBox="1">
            <a:spLocks noChangeArrowheads="1"/>
          </p:cNvSpPr>
          <p:nvPr/>
        </p:nvSpPr>
        <p:spPr bwMode="auto">
          <a:xfrm>
            <a:off x="2214565" y="5214938"/>
            <a:ext cx="500063" cy="369332"/>
          </a:xfrm>
          <a:prstGeom prst="rect">
            <a:avLst/>
          </a:prstGeom>
          <a:noFill/>
          <a:ln w="9525">
            <a:noFill/>
            <a:miter lim="800000"/>
            <a:headEnd/>
            <a:tailEnd/>
          </a:ln>
        </p:spPr>
        <p:txBody>
          <a:bodyPr>
            <a:spAutoFit/>
          </a:bodyPr>
          <a:lstStyle/>
          <a:p>
            <a:r>
              <a:rPr lang="es-ES">
                <a:solidFill>
                  <a:schemeClr val="bg1"/>
                </a:solidFill>
              </a:rPr>
              <a:t>8</a:t>
            </a:r>
          </a:p>
        </p:txBody>
      </p:sp>
      <p:sp>
        <p:nvSpPr>
          <p:cNvPr id="26629" name="13 CuadroTexto"/>
          <p:cNvSpPr txBox="1">
            <a:spLocks noChangeArrowheads="1"/>
          </p:cNvSpPr>
          <p:nvPr/>
        </p:nvSpPr>
        <p:spPr bwMode="auto">
          <a:xfrm>
            <a:off x="3286127" y="4500563"/>
            <a:ext cx="571500" cy="369332"/>
          </a:xfrm>
          <a:prstGeom prst="rect">
            <a:avLst/>
          </a:prstGeom>
          <a:noFill/>
          <a:ln w="9525">
            <a:noFill/>
            <a:miter lim="800000"/>
            <a:headEnd/>
            <a:tailEnd/>
          </a:ln>
        </p:spPr>
        <p:txBody>
          <a:bodyPr>
            <a:spAutoFit/>
          </a:bodyPr>
          <a:lstStyle/>
          <a:p>
            <a:r>
              <a:rPr lang="es-ES">
                <a:solidFill>
                  <a:schemeClr val="bg1"/>
                </a:solidFill>
              </a:rPr>
              <a:t>17</a:t>
            </a:r>
          </a:p>
        </p:txBody>
      </p:sp>
      <p:sp>
        <p:nvSpPr>
          <p:cNvPr id="26630" name="14 CuadroTexto"/>
          <p:cNvSpPr txBox="1">
            <a:spLocks noChangeArrowheads="1"/>
          </p:cNvSpPr>
          <p:nvPr/>
        </p:nvSpPr>
        <p:spPr bwMode="auto">
          <a:xfrm>
            <a:off x="4429127" y="1500188"/>
            <a:ext cx="571500" cy="369332"/>
          </a:xfrm>
          <a:prstGeom prst="rect">
            <a:avLst/>
          </a:prstGeom>
          <a:noFill/>
          <a:ln w="9525">
            <a:noFill/>
            <a:miter lim="800000"/>
            <a:headEnd/>
            <a:tailEnd/>
          </a:ln>
        </p:spPr>
        <p:txBody>
          <a:bodyPr>
            <a:spAutoFit/>
          </a:bodyPr>
          <a:lstStyle/>
          <a:p>
            <a:r>
              <a:rPr lang="es-ES">
                <a:solidFill>
                  <a:schemeClr val="bg1"/>
                </a:solidFill>
              </a:rPr>
              <a:t>55</a:t>
            </a:r>
          </a:p>
        </p:txBody>
      </p:sp>
      <p:sp>
        <p:nvSpPr>
          <p:cNvPr id="26631" name="15 CuadroTexto"/>
          <p:cNvSpPr txBox="1">
            <a:spLocks noChangeArrowheads="1"/>
          </p:cNvSpPr>
          <p:nvPr/>
        </p:nvSpPr>
        <p:spPr bwMode="auto">
          <a:xfrm>
            <a:off x="5572127" y="3643313"/>
            <a:ext cx="571500" cy="369332"/>
          </a:xfrm>
          <a:prstGeom prst="rect">
            <a:avLst/>
          </a:prstGeom>
          <a:noFill/>
          <a:ln w="9525">
            <a:noFill/>
            <a:miter lim="800000"/>
            <a:headEnd/>
            <a:tailEnd/>
          </a:ln>
        </p:spPr>
        <p:txBody>
          <a:bodyPr>
            <a:spAutoFit/>
          </a:bodyPr>
          <a:lstStyle/>
          <a:p>
            <a:r>
              <a:rPr lang="es-ES">
                <a:solidFill>
                  <a:schemeClr val="bg1"/>
                </a:solidFill>
              </a:rPr>
              <a:t>27</a:t>
            </a:r>
          </a:p>
        </p:txBody>
      </p:sp>
      <p:sp>
        <p:nvSpPr>
          <p:cNvPr id="26632" name="16 CuadroTexto"/>
          <p:cNvSpPr txBox="1">
            <a:spLocks noChangeArrowheads="1"/>
          </p:cNvSpPr>
          <p:nvPr/>
        </p:nvSpPr>
        <p:spPr bwMode="auto">
          <a:xfrm>
            <a:off x="6715127" y="1273718"/>
            <a:ext cx="571500" cy="369332"/>
          </a:xfrm>
          <a:prstGeom prst="rect">
            <a:avLst/>
          </a:prstGeom>
          <a:noFill/>
          <a:ln w="9525">
            <a:noFill/>
            <a:miter lim="800000"/>
            <a:headEnd/>
            <a:tailEnd/>
          </a:ln>
        </p:spPr>
        <p:txBody>
          <a:bodyPr>
            <a:spAutoFit/>
          </a:bodyPr>
          <a:lstStyle/>
          <a:p>
            <a:r>
              <a:rPr lang="es-ES" dirty="0">
                <a:solidFill>
                  <a:schemeClr val="bg1"/>
                </a:solidFill>
              </a:rPr>
              <a:t>64</a:t>
            </a:r>
          </a:p>
        </p:txBody>
      </p:sp>
      <p:sp>
        <p:nvSpPr>
          <p:cNvPr id="26633" name="17 CuadroTexto"/>
          <p:cNvSpPr txBox="1">
            <a:spLocks noChangeArrowheads="1"/>
          </p:cNvSpPr>
          <p:nvPr/>
        </p:nvSpPr>
        <p:spPr bwMode="auto">
          <a:xfrm>
            <a:off x="7929563" y="2214563"/>
            <a:ext cx="571500" cy="369332"/>
          </a:xfrm>
          <a:prstGeom prst="rect">
            <a:avLst/>
          </a:prstGeom>
          <a:noFill/>
          <a:ln w="9525">
            <a:noFill/>
            <a:miter lim="800000"/>
            <a:headEnd/>
            <a:tailEnd/>
          </a:ln>
        </p:spPr>
        <p:txBody>
          <a:bodyPr>
            <a:spAutoFit/>
          </a:bodyPr>
          <a:lstStyle/>
          <a:p>
            <a:r>
              <a:rPr lang="es-ES">
                <a:solidFill>
                  <a:schemeClr val="bg1"/>
                </a:solidFill>
              </a:rPr>
              <a:t>45</a:t>
            </a:r>
          </a:p>
        </p:txBody>
      </p:sp>
      <p:sp>
        <p:nvSpPr>
          <p:cNvPr id="10" name="Text Box 10065"/>
          <p:cNvSpPr txBox="1">
            <a:spLocks noChangeArrowheads="1"/>
          </p:cNvSpPr>
          <p:nvPr/>
        </p:nvSpPr>
        <p:spPr bwMode="auto">
          <a:xfrm rot="16200000">
            <a:off x="-1100930" y="2386521"/>
            <a:ext cx="3786187" cy="584775"/>
          </a:xfrm>
          <a:prstGeom prst="rect">
            <a:avLst/>
          </a:prstGeom>
          <a:noFill/>
          <a:ln w="9525">
            <a:noFill/>
            <a:miter lim="800000"/>
            <a:headEnd/>
            <a:tailEnd/>
          </a:ln>
        </p:spPr>
        <p:txBody>
          <a:bodyPr>
            <a:spAutoFit/>
          </a:bodyPr>
          <a:lstStyle/>
          <a:p>
            <a:pPr>
              <a:spcBef>
                <a:spcPct val="50000"/>
              </a:spcBef>
              <a:defRPr/>
            </a:pPr>
            <a:r>
              <a:rPr lang="es-EC" sz="3200" b="1" dirty="0">
                <a:solidFill>
                  <a:schemeClr val="bg1"/>
                </a:solidFill>
                <a:effectLst>
                  <a:outerShdw blurRad="38100" dist="38100" dir="2700000" algn="tl">
                    <a:srgbClr val="000000">
                      <a:alpha val="43137"/>
                    </a:srgbClr>
                  </a:outerShdw>
                </a:effectLst>
                <a:latin typeface="Century Gothic" pitchFamily="34" charset="0"/>
              </a:rPr>
              <a:t>Núm. de VIGAS</a:t>
            </a:r>
            <a:endParaRPr lang="es-ES" sz="32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12" name="11 Rectángulo"/>
          <p:cNvSpPr/>
          <p:nvPr/>
        </p:nvSpPr>
        <p:spPr>
          <a:xfrm>
            <a:off x="285751" y="6500815"/>
            <a:ext cx="8072439" cy="357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 name="Text Box 10065"/>
          <p:cNvSpPr txBox="1">
            <a:spLocks noChangeArrowheads="1"/>
          </p:cNvSpPr>
          <p:nvPr/>
        </p:nvSpPr>
        <p:spPr bwMode="auto">
          <a:xfrm>
            <a:off x="428625" y="6550027"/>
            <a:ext cx="1143000" cy="307777"/>
          </a:xfrm>
          <a:prstGeom prst="rect">
            <a:avLst/>
          </a:prstGeom>
          <a:noFill/>
          <a:ln w="9525">
            <a:noFill/>
            <a:miter lim="800000"/>
            <a:headEnd/>
            <a:tailEnd/>
          </a:ln>
        </p:spPr>
        <p:txBody>
          <a:bodyPr>
            <a:spAutoFit/>
          </a:bodyPr>
          <a:lstStyle/>
          <a:p>
            <a:pPr>
              <a:spcBef>
                <a:spcPct val="50000"/>
              </a:spcBef>
              <a:defRPr/>
            </a:pPr>
            <a:r>
              <a:rPr lang="es-EC" sz="1400" b="1" dirty="0">
                <a:solidFill>
                  <a:schemeClr val="bg1"/>
                </a:solidFill>
                <a:effectLst>
                  <a:outerShdw blurRad="38100" dist="38100" dir="2700000" algn="tl">
                    <a:srgbClr val="000000">
                      <a:alpha val="43137"/>
                    </a:srgbClr>
                  </a:outerShdw>
                </a:effectLst>
                <a:latin typeface="Century Gothic" pitchFamily="34" charset="0"/>
              </a:rPr>
              <a:t>DICIEMBRE</a:t>
            </a:r>
            <a:endParaRPr lang="es-ES" sz="14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14" name="Text Box 10065"/>
          <p:cNvSpPr txBox="1">
            <a:spLocks noChangeArrowheads="1"/>
          </p:cNvSpPr>
          <p:nvPr/>
        </p:nvSpPr>
        <p:spPr bwMode="auto">
          <a:xfrm>
            <a:off x="1857376" y="6550027"/>
            <a:ext cx="785813" cy="307777"/>
          </a:xfrm>
          <a:prstGeom prst="rect">
            <a:avLst/>
          </a:prstGeom>
          <a:noFill/>
          <a:ln w="9525">
            <a:noFill/>
            <a:miter lim="800000"/>
            <a:headEnd/>
            <a:tailEnd/>
          </a:ln>
        </p:spPr>
        <p:txBody>
          <a:bodyPr>
            <a:spAutoFit/>
          </a:bodyPr>
          <a:lstStyle/>
          <a:p>
            <a:pPr>
              <a:spcBef>
                <a:spcPct val="50000"/>
              </a:spcBef>
              <a:defRPr/>
            </a:pPr>
            <a:r>
              <a:rPr lang="es-EC" sz="1400" b="1" dirty="0">
                <a:solidFill>
                  <a:schemeClr val="bg1"/>
                </a:solidFill>
                <a:effectLst>
                  <a:outerShdw blurRad="38100" dist="38100" dir="2700000" algn="tl">
                    <a:srgbClr val="000000">
                      <a:alpha val="43137"/>
                    </a:srgbClr>
                  </a:outerShdw>
                </a:effectLst>
                <a:latin typeface="Century Gothic" pitchFamily="34" charset="0"/>
              </a:rPr>
              <a:t>ENERO</a:t>
            </a:r>
            <a:endParaRPr lang="es-ES" sz="14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15" name="Text Box 10065"/>
          <p:cNvSpPr txBox="1">
            <a:spLocks noChangeArrowheads="1"/>
          </p:cNvSpPr>
          <p:nvPr/>
        </p:nvSpPr>
        <p:spPr bwMode="auto">
          <a:xfrm>
            <a:off x="2928939" y="6550027"/>
            <a:ext cx="1143000" cy="307777"/>
          </a:xfrm>
          <a:prstGeom prst="rect">
            <a:avLst/>
          </a:prstGeom>
          <a:noFill/>
          <a:ln w="9525">
            <a:noFill/>
            <a:miter lim="800000"/>
            <a:headEnd/>
            <a:tailEnd/>
          </a:ln>
        </p:spPr>
        <p:txBody>
          <a:bodyPr>
            <a:spAutoFit/>
          </a:bodyPr>
          <a:lstStyle/>
          <a:p>
            <a:pPr>
              <a:spcBef>
                <a:spcPct val="50000"/>
              </a:spcBef>
              <a:defRPr/>
            </a:pPr>
            <a:r>
              <a:rPr lang="es-ES" sz="1400" b="1" dirty="0">
                <a:solidFill>
                  <a:schemeClr val="bg1"/>
                </a:solidFill>
                <a:effectLst>
                  <a:outerShdw blurRad="38100" dist="38100" dir="2700000" algn="tl">
                    <a:srgbClr val="000000">
                      <a:alpha val="43137"/>
                    </a:srgbClr>
                  </a:outerShdw>
                </a:effectLst>
                <a:latin typeface="Century Gothic" pitchFamily="34" charset="0"/>
              </a:rPr>
              <a:t>FEBRERO</a:t>
            </a:r>
          </a:p>
        </p:txBody>
      </p:sp>
      <p:sp>
        <p:nvSpPr>
          <p:cNvPr id="16" name="Text Box 10065"/>
          <p:cNvSpPr txBox="1">
            <a:spLocks noChangeArrowheads="1"/>
          </p:cNvSpPr>
          <p:nvPr/>
        </p:nvSpPr>
        <p:spPr bwMode="auto">
          <a:xfrm>
            <a:off x="4143376" y="6550027"/>
            <a:ext cx="857251" cy="307777"/>
          </a:xfrm>
          <a:prstGeom prst="rect">
            <a:avLst/>
          </a:prstGeom>
          <a:noFill/>
          <a:ln w="9525">
            <a:noFill/>
            <a:miter lim="800000"/>
            <a:headEnd/>
            <a:tailEnd/>
          </a:ln>
        </p:spPr>
        <p:txBody>
          <a:bodyPr>
            <a:spAutoFit/>
          </a:bodyPr>
          <a:lstStyle/>
          <a:p>
            <a:pPr>
              <a:spcBef>
                <a:spcPct val="50000"/>
              </a:spcBef>
              <a:defRPr/>
            </a:pPr>
            <a:r>
              <a:rPr lang="es-EC" sz="1400" b="1" dirty="0">
                <a:solidFill>
                  <a:schemeClr val="bg1"/>
                </a:solidFill>
                <a:effectLst>
                  <a:outerShdw blurRad="38100" dist="38100" dir="2700000" algn="tl">
                    <a:srgbClr val="000000">
                      <a:alpha val="43137"/>
                    </a:srgbClr>
                  </a:outerShdw>
                </a:effectLst>
                <a:latin typeface="Century Gothic" pitchFamily="34" charset="0"/>
              </a:rPr>
              <a:t>MARZO</a:t>
            </a:r>
            <a:endParaRPr lang="es-ES" sz="14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17" name="Text Box 10065"/>
          <p:cNvSpPr txBox="1">
            <a:spLocks noChangeArrowheads="1"/>
          </p:cNvSpPr>
          <p:nvPr/>
        </p:nvSpPr>
        <p:spPr bwMode="auto">
          <a:xfrm>
            <a:off x="5357815" y="6550027"/>
            <a:ext cx="785812" cy="307777"/>
          </a:xfrm>
          <a:prstGeom prst="rect">
            <a:avLst/>
          </a:prstGeom>
          <a:noFill/>
          <a:ln w="9525">
            <a:noFill/>
            <a:miter lim="800000"/>
            <a:headEnd/>
            <a:tailEnd/>
          </a:ln>
        </p:spPr>
        <p:txBody>
          <a:bodyPr>
            <a:spAutoFit/>
          </a:bodyPr>
          <a:lstStyle/>
          <a:p>
            <a:pPr>
              <a:spcBef>
                <a:spcPct val="50000"/>
              </a:spcBef>
              <a:defRPr/>
            </a:pPr>
            <a:r>
              <a:rPr lang="es-EC" sz="1400" b="1" dirty="0">
                <a:solidFill>
                  <a:schemeClr val="bg1"/>
                </a:solidFill>
                <a:effectLst>
                  <a:outerShdw blurRad="38100" dist="38100" dir="2700000" algn="tl">
                    <a:srgbClr val="000000">
                      <a:alpha val="43137"/>
                    </a:srgbClr>
                  </a:outerShdw>
                </a:effectLst>
                <a:latin typeface="Century Gothic" pitchFamily="34" charset="0"/>
              </a:rPr>
              <a:t>ABRIL</a:t>
            </a:r>
            <a:endParaRPr lang="es-ES" sz="14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18" name="Text Box 10065"/>
          <p:cNvSpPr txBox="1">
            <a:spLocks noChangeArrowheads="1"/>
          </p:cNvSpPr>
          <p:nvPr/>
        </p:nvSpPr>
        <p:spPr bwMode="auto">
          <a:xfrm>
            <a:off x="6500815" y="6550027"/>
            <a:ext cx="785812" cy="307777"/>
          </a:xfrm>
          <a:prstGeom prst="rect">
            <a:avLst/>
          </a:prstGeom>
          <a:noFill/>
          <a:ln w="9525">
            <a:noFill/>
            <a:miter lim="800000"/>
            <a:headEnd/>
            <a:tailEnd/>
          </a:ln>
        </p:spPr>
        <p:txBody>
          <a:bodyPr>
            <a:spAutoFit/>
          </a:bodyPr>
          <a:lstStyle/>
          <a:p>
            <a:pPr>
              <a:spcBef>
                <a:spcPct val="50000"/>
              </a:spcBef>
              <a:defRPr/>
            </a:pPr>
            <a:r>
              <a:rPr lang="es-EC" sz="1400" b="1" dirty="0">
                <a:solidFill>
                  <a:schemeClr val="bg1"/>
                </a:solidFill>
                <a:effectLst>
                  <a:outerShdw blurRad="38100" dist="38100" dir="2700000" algn="tl">
                    <a:srgbClr val="000000">
                      <a:alpha val="43137"/>
                    </a:srgbClr>
                  </a:outerShdw>
                </a:effectLst>
                <a:latin typeface="Century Gothic" pitchFamily="34" charset="0"/>
              </a:rPr>
              <a:t>MAYO</a:t>
            </a:r>
            <a:endParaRPr lang="es-ES" sz="14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19" name="Text Box 10065"/>
          <p:cNvSpPr txBox="1">
            <a:spLocks noChangeArrowheads="1"/>
          </p:cNvSpPr>
          <p:nvPr/>
        </p:nvSpPr>
        <p:spPr bwMode="auto">
          <a:xfrm>
            <a:off x="7572376" y="6550027"/>
            <a:ext cx="785813" cy="307777"/>
          </a:xfrm>
          <a:prstGeom prst="rect">
            <a:avLst/>
          </a:prstGeom>
          <a:noFill/>
          <a:ln w="9525">
            <a:noFill/>
            <a:miter lim="800000"/>
            <a:headEnd/>
            <a:tailEnd/>
          </a:ln>
        </p:spPr>
        <p:txBody>
          <a:bodyPr>
            <a:spAutoFit/>
          </a:bodyPr>
          <a:lstStyle/>
          <a:p>
            <a:pPr>
              <a:spcBef>
                <a:spcPct val="50000"/>
              </a:spcBef>
              <a:defRPr/>
            </a:pPr>
            <a:r>
              <a:rPr lang="es-EC" sz="1400" b="1" dirty="0">
                <a:solidFill>
                  <a:schemeClr val="bg1"/>
                </a:solidFill>
                <a:effectLst>
                  <a:outerShdw blurRad="38100" dist="38100" dir="2700000" algn="tl">
                    <a:srgbClr val="000000">
                      <a:alpha val="43137"/>
                    </a:srgbClr>
                  </a:outerShdw>
                </a:effectLst>
                <a:latin typeface="Century Gothic" pitchFamily="34" charset="0"/>
              </a:rPr>
              <a:t>JUNIO</a:t>
            </a:r>
            <a:endParaRPr lang="es-ES" sz="1400" b="1" dirty="0">
              <a:solidFill>
                <a:schemeClr val="bg1"/>
              </a:solidFill>
              <a:effectLst>
                <a:outerShdw blurRad="38100" dist="38100" dir="2700000" algn="tl">
                  <a:srgbClr val="000000">
                    <a:alpha val="43137"/>
                  </a:srgbClr>
                </a:outerShdw>
              </a:effectLst>
              <a:latin typeface="Century Gothic"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APA PARTE ALTA"/>
          <p:cNvPicPr>
            <a:picLocks noChangeAspect="1" noChangeArrowheads="1"/>
          </p:cNvPicPr>
          <p:nvPr/>
        </p:nvPicPr>
        <p:blipFill>
          <a:blip r:embed="rId2" cstate="print">
            <a:lum bright="60000" contrast="-54000"/>
          </a:blip>
          <a:srcRect/>
          <a:stretch>
            <a:fillRect/>
          </a:stretch>
        </p:blipFill>
        <p:spPr bwMode="auto">
          <a:xfrm>
            <a:off x="0" y="0"/>
            <a:ext cx="9144000" cy="6858000"/>
          </a:xfrm>
          <a:prstGeom prst="rect">
            <a:avLst/>
          </a:prstGeom>
          <a:noFill/>
          <a:ln w="9525">
            <a:noFill/>
            <a:miter lim="800000"/>
            <a:headEnd/>
            <a:tailEnd/>
          </a:ln>
        </p:spPr>
      </p:pic>
      <p:sp>
        <p:nvSpPr>
          <p:cNvPr id="7173" name="Rectangle 9"/>
          <p:cNvSpPr>
            <a:spLocks noChangeArrowheads="1"/>
          </p:cNvSpPr>
          <p:nvPr/>
        </p:nvSpPr>
        <p:spPr bwMode="auto">
          <a:xfrm>
            <a:off x="-1692275" y="6146800"/>
            <a:ext cx="8229600" cy="711200"/>
          </a:xfrm>
          <a:prstGeom prst="rect">
            <a:avLst/>
          </a:prstGeom>
          <a:noFill/>
          <a:ln w="9525">
            <a:noFill/>
            <a:miter lim="800000"/>
            <a:headEnd/>
            <a:tailEnd/>
          </a:ln>
        </p:spPr>
        <p:txBody>
          <a:bodyPr anchor="ctr"/>
          <a:lstStyle/>
          <a:p>
            <a:pPr algn="ctr"/>
            <a:r>
              <a:rPr lang="es-EC" sz="1000">
                <a:solidFill>
                  <a:schemeClr val="bg1"/>
                </a:solidFill>
                <a:latin typeface="Century Gothic" pitchFamily="34" charset="0"/>
              </a:rPr>
              <a:t> CEE - PUENTE BAHIA – SAN VICENTE</a:t>
            </a:r>
            <a:endParaRPr lang="es-ES" sz="1000">
              <a:solidFill>
                <a:schemeClr val="bg1"/>
              </a:solidFill>
              <a:latin typeface="Century Gothic" pitchFamily="34" charset="0"/>
            </a:endParaRPr>
          </a:p>
        </p:txBody>
      </p:sp>
      <p:sp>
        <p:nvSpPr>
          <p:cNvPr id="7174" name="Rectangle 15"/>
          <p:cNvSpPr>
            <a:spLocks noChangeArrowheads="1"/>
          </p:cNvSpPr>
          <p:nvPr/>
        </p:nvSpPr>
        <p:spPr bwMode="auto">
          <a:xfrm>
            <a:off x="323850" y="3446463"/>
            <a:ext cx="3227388" cy="274637"/>
          </a:xfrm>
          <a:prstGeom prst="rect">
            <a:avLst/>
          </a:prstGeom>
          <a:noFill/>
          <a:ln w="9525">
            <a:noFill/>
            <a:miter lim="800000"/>
            <a:headEnd/>
            <a:tailEnd/>
          </a:ln>
        </p:spPr>
        <p:txBody>
          <a:bodyPr wrap="none">
            <a:spAutoFit/>
          </a:bodyPr>
          <a:lstStyle/>
          <a:p>
            <a:r>
              <a:rPr lang="es-EC" sz="1200" b="1"/>
              <a:t>Perspectiva Escalera de Acceso Peatonal </a:t>
            </a:r>
            <a:endParaRPr lang="es-ES" sz="1200" b="1"/>
          </a:p>
        </p:txBody>
      </p:sp>
      <p:pic>
        <p:nvPicPr>
          <p:cNvPr id="7175" name="Picture 17" descr="RAMPA DE ACCESO PEATONAL"/>
          <p:cNvPicPr>
            <a:picLocks noChangeAspect="1" noChangeArrowheads="1"/>
          </p:cNvPicPr>
          <p:nvPr/>
        </p:nvPicPr>
        <p:blipFill>
          <a:blip r:embed="rId3" cstate="print"/>
          <a:stretch>
            <a:fillRect/>
          </a:stretch>
        </p:blipFill>
        <p:spPr bwMode="auto">
          <a:xfrm>
            <a:off x="4786314" y="71414"/>
            <a:ext cx="4214842" cy="3161132"/>
          </a:xfrm>
          <a:prstGeom prst="rect">
            <a:avLst/>
          </a:prstGeom>
          <a:noFill/>
          <a:ln w="9525">
            <a:noFill/>
            <a:miter lim="800000"/>
            <a:headEnd/>
            <a:tailEnd/>
          </a:ln>
        </p:spPr>
      </p:pic>
      <p:sp>
        <p:nvSpPr>
          <p:cNvPr id="7181" name="Rectangle 23"/>
          <p:cNvSpPr>
            <a:spLocks noChangeArrowheads="1"/>
          </p:cNvSpPr>
          <p:nvPr/>
        </p:nvSpPr>
        <p:spPr bwMode="auto">
          <a:xfrm>
            <a:off x="2987675" y="6097588"/>
            <a:ext cx="1452563" cy="274637"/>
          </a:xfrm>
          <a:prstGeom prst="rect">
            <a:avLst/>
          </a:prstGeom>
          <a:noFill/>
          <a:ln w="9525">
            <a:noFill/>
            <a:miter lim="800000"/>
            <a:headEnd/>
            <a:tailEnd/>
          </a:ln>
        </p:spPr>
        <p:txBody>
          <a:bodyPr wrap="none">
            <a:spAutoFit/>
          </a:bodyPr>
          <a:lstStyle/>
          <a:p>
            <a:r>
              <a:rPr lang="es-EC" sz="1200" b="1"/>
              <a:t>Pared de Escalar </a:t>
            </a:r>
            <a:endParaRPr lang="es-ES" sz="1200" b="1"/>
          </a:p>
        </p:txBody>
      </p:sp>
      <p:pic>
        <p:nvPicPr>
          <p:cNvPr id="19" name="Picture 17" descr="RAMPA DE ACCESO PEATONAL"/>
          <p:cNvPicPr>
            <a:picLocks noChangeAspect="1" noChangeArrowheads="1"/>
          </p:cNvPicPr>
          <p:nvPr/>
        </p:nvPicPr>
        <p:blipFill>
          <a:blip r:embed="rId4" cstate="print"/>
          <a:stretch>
            <a:fillRect/>
          </a:stretch>
        </p:blipFill>
        <p:spPr bwMode="auto">
          <a:xfrm>
            <a:off x="4786314" y="3429000"/>
            <a:ext cx="4214842" cy="3161131"/>
          </a:xfrm>
          <a:prstGeom prst="rect">
            <a:avLst/>
          </a:prstGeom>
          <a:noFill/>
          <a:ln w="9525">
            <a:noFill/>
            <a:miter lim="800000"/>
            <a:headEnd/>
            <a:tailEnd/>
          </a:ln>
        </p:spPr>
      </p:pic>
      <p:pic>
        <p:nvPicPr>
          <p:cNvPr id="21" name="Picture 17" descr="RAMPA DE ACCESO PEATONAL"/>
          <p:cNvPicPr>
            <a:picLocks noChangeAspect="1" noChangeArrowheads="1"/>
          </p:cNvPicPr>
          <p:nvPr/>
        </p:nvPicPr>
        <p:blipFill>
          <a:blip r:embed="rId5" cstate="print"/>
          <a:stretch>
            <a:fillRect/>
          </a:stretch>
        </p:blipFill>
        <p:spPr bwMode="auto">
          <a:xfrm>
            <a:off x="385733" y="95227"/>
            <a:ext cx="4214842" cy="3161131"/>
          </a:xfrm>
          <a:prstGeom prst="rect">
            <a:avLst/>
          </a:prstGeom>
          <a:noFill/>
          <a:ln w="9525">
            <a:noFill/>
            <a:miter lim="800000"/>
            <a:headEnd/>
            <a:tailEnd/>
          </a:ln>
        </p:spPr>
      </p:pic>
      <p:pic>
        <p:nvPicPr>
          <p:cNvPr id="22" name="Picture 17" descr="RAMPA DE ACCESO PEATONAL"/>
          <p:cNvPicPr>
            <a:picLocks noChangeAspect="1" noChangeArrowheads="1"/>
          </p:cNvPicPr>
          <p:nvPr/>
        </p:nvPicPr>
        <p:blipFill>
          <a:blip r:embed="rId6" cstate="print"/>
          <a:stretch>
            <a:fillRect/>
          </a:stretch>
        </p:blipFill>
        <p:spPr bwMode="auto">
          <a:xfrm>
            <a:off x="357158" y="3482579"/>
            <a:ext cx="4214841" cy="3161131"/>
          </a:xfrm>
          <a:prstGeom prst="rect">
            <a:avLst/>
          </a:prstGeom>
          <a:noFill/>
          <a:ln w="9525">
            <a:noFill/>
            <a:miter lim="800000"/>
            <a:headEnd/>
            <a:tailEnd/>
          </a:ln>
        </p:spPr>
      </p:pic>
      <p:sp>
        <p:nvSpPr>
          <p:cNvPr id="11" name="10 Rectángulo"/>
          <p:cNvSpPr/>
          <p:nvPr/>
        </p:nvSpPr>
        <p:spPr>
          <a:xfrm>
            <a:off x="1870142" y="6223361"/>
            <a:ext cx="5715040" cy="540669"/>
          </a:xfrm>
          <a:prstGeom prst="rect">
            <a:avLst/>
          </a:prstGeom>
          <a:solidFill>
            <a:srgbClr val="92D050"/>
          </a:solidFill>
          <a:ln>
            <a:solidFill>
              <a:srgbClr val="92D050"/>
            </a:solidFill>
          </a:ln>
        </p:spPr>
        <p:style>
          <a:lnRef idx="0">
            <a:schemeClr val="accent3"/>
          </a:lnRef>
          <a:fillRef idx="3">
            <a:schemeClr val="accent3"/>
          </a:fillRef>
          <a:effectRef idx="3">
            <a:schemeClr val="accent3"/>
          </a:effectRef>
          <a:fontRef idx="minor">
            <a:schemeClr val="lt1"/>
          </a:fontRef>
        </p:style>
        <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200" b="1" dirty="0" smtClean="0">
                <a:solidFill>
                  <a:schemeClr val="bg1"/>
                </a:solidFill>
                <a:latin typeface="Century Gothic" pitchFamily="34" charset="0"/>
              </a:rPr>
              <a:t>RAMPA CICLOVIA</a:t>
            </a:r>
            <a:endParaRPr lang="es-ES" sz="3200" b="1" kern="1200"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3659272"/>
            <a:ext cx="4572000" cy="3039893"/>
          </a:xfrm>
          <a:prstGeom prst="rect">
            <a:avLst/>
          </a:prstGeom>
          <a:noFill/>
        </p:spPr>
      </p:pic>
      <p:pic>
        <p:nvPicPr>
          <p:cNvPr id="37891" name="Picture 1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78340" y="1785352"/>
            <a:ext cx="4514322" cy="3001543"/>
          </a:xfrm>
          <a:prstGeom prst="rect">
            <a:avLst/>
          </a:prstGeom>
          <a:noFill/>
          <a:ln w="9525">
            <a:noFill/>
            <a:miter lim="800000"/>
            <a:headEnd/>
            <a:tailEnd/>
          </a:ln>
        </p:spPr>
      </p:pic>
      <p:pic>
        <p:nvPicPr>
          <p:cNvPr id="37892" name="Picture 12" descr="DSCN1592"/>
          <p:cNvPicPr>
            <a:picLocks noChangeAspect="1" noChangeArrowheads="1"/>
          </p:cNvPicPr>
          <p:nvPr/>
        </p:nvPicPr>
        <p:blipFill>
          <a:blip r:embed="rId5" cstate="print"/>
          <a:srcRect l="13565" r="18007"/>
          <a:stretch>
            <a:fillRect/>
          </a:stretch>
        </p:blipFill>
        <p:spPr bwMode="auto">
          <a:xfrm>
            <a:off x="228600" y="357166"/>
            <a:ext cx="4053398" cy="3922203"/>
          </a:xfrm>
          <a:prstGeom prst="rect">
            <a:avLst/>
          </a:prstGeom>
          <a:noFill/>
          <a:ln w="9525">
            <a:noFill/>
            <a:miter lim="800000"/>
            <a:headEnd/>
            <a:tailEnd/>
          </a:ln>
        </p:spPr>
      </p:pic>
      <p:pic>
        <p:nvPicPr>
          <p:cNvPr id="19" name="Picture 10064" descr="LOGO DEL CUERPO (VERDE)"/>
          <p:cNvPicPr>
            <a:picLocks noChangeAspect="1" noChangeArrowheads="1"/>
          </p:cNvPicPr>
          <p:nvPr/>
        </p:nvPicPr>
        <p:blipFill>
          <a:blip r:embed="rId6" cstate="print"/>
          <a:srcRect/>
          <a:stretch>
            <a:fillRect/>
          </a:stretch>
        </p:blipFill>
        <p:spPr bwMode="auto">
          <a:xfrm>
            <a:off x="8001000" y="5903913"/>
            <a:ext cx="936625" cy="739775"/>
          </a:xfrm>
          <a:prstGeom prst="rect">
            <a:avLst/>
          </a:prstGeom>
          <a:noFill/>
          <a:ln w="9525">
            <a:noFill/>
            <a:miter lim="800000"/>
            <a:headEnd/>
            <a:tailEnd/>
          </a:ln>
          <a:effectLst>
            <a:outerShdw blurRad="50800" dist="152400" dir="2760000" algn="ctr" rotWithShape="0">
              <a:srgbClr val="000000">
                <a:alpha val="48000"/>
              </a:srgbClr>
            </a:outerShdw>
          </a:effectLst>
        </p:spPr>
      </p:pic>
      <p:sp>
        <p:nvSpPr>
          <p:cNvPr id="24" name="Text Box 10065"/>
          <p:cNvSpPr txBox="1">
            <a:spLocks noChangeArrowheads="1"/>
          </p:cNvSpPr>
          <p:nvPr/>
        </p:nvSpPr>
        <p:spPr bwMode="auto">
          <a:xfrm>
            <a:off x="1781668" y="357166"/>
            <a:ext cx="1571636" cy="553998"/>
          </a:xfrm>
          <a:prstGeom prst="rect">
            <a:avLst/>
          </a:prstGeom>
          <a:noFill/>
          <a:ln w="9525">
            <a:noFill/>
            <a:miter lim="800000"/>
            <a:headEnd/>
            <a:tailEnd/>
          </a:ln>
        </p:spPr>
        <p:txBody>
          <a:bodyPr wrap="square">
            <a:spAutoFit/>
          </a:bodyPr>
          <a:lstStyle/>
          <a:p>
            <a:pPr>
              <a:spcBef>
                <a:spcPct val="50000"/>
              </a:spcBef>
              <a:defRPr/>
            </a:pPr>
            <a:r>
              <a:rPr lang="es-EC" sz="1000" b="1" dirty="0" smtClean="0">
                <a:solidFill>
                  <a:schemeClr val="bg1">
                    <a:lumMod val="85000"/>
                  </a:schemeClr>
                </a:solidFill>
                <a:effectLst>
                  <a:outerShdw blurRad="38100" dist="38100" dir="2700000" algn="tl">
                    <a:srgbClr val="000000">
                      <a:alpha val="43137"/>
                    </a:srgbClr>
                  </a:outerShdw>
                </a:effectLst>
                <a:latin typeface="Century Gothic" pitchFamily="34" charset="0"/>
              </a:rPr>
              <a:t>Cabeza Pila Tipo Con luces LED incorporadas</a:t>
            </a:r>
            <a:endParaRPr lang="es-ES" sz="1000" b="1" dirty="0">
              <a:solidFill>
                <a:schemeClr val="bg1">
                  <a:lumMod val="85000"/>
                </a:schemeClr>
              </a:solidFill>
              <a:effectLst>
                <a:outerShdw blurRad="38100" dist="38100" dir="2700000" algn="tl">
                  <a:srgbClr val="000000">
                    <a:alpha val="43137"/>
                  </a:srgbClr>
                </a:outerShdw>
              </a:effectLst>
              <a:latin typeface="Century Gothic" pitchFamily="34" charset="0"/>
            </a:endParaRPr>
          </a:p>
        </p:txBody>
      </p:sp>
      <p:grpSp>
        <p:nvGrpSpPr>
          <p:cNvPr id="2" name="14 Grupo"/>
          <p:cNvGrpSpPr>
            <a:grpSpLocks/>
          </p:cNvGrpSpPr>
          <p:nvPr/>
        </p:nvGrpSpPr>
        <p:grpSpPr bwMode="auto">
          <a:xfrm flipH="1" flipV="1">
            <a:off x="1424477" y="714336"/>
            <a:ext cx="1021050" cy="1000152"/>
            <a:chOff x="5572132" y="3357562"/>
            <a:chExt cx="785818" cy="358778"/>
          </a:xfrm>
        </p:grpSpPr>
        <p:cxnSp>
          <p:nvCxnSpPr>
            <p:cNvPr id="26" name="25 Conector recto de flecha"/>
            <p:cNvCxnSpPr/>
            <p:nvPr/>
          </p:nvCxnSpPr>
          <p:spPr>
            <a:xfrm rot="5400000" flipH="1" flipV="1">
              <a:off x="6036781" y="3393136"/>
              <a:ext cx="357156" cy="285752"/>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rot="10800000">
              <a:off x="5572417" y="3714591"/>
              <a:ext cx="500065" cy="174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8" name="Text Box 10065"/>
          <p:cNvSpPr txBox="1">
            <a:spLocks noChangeArrowheads="1"/>
          </p:cNvSpPr>
          <p:nvPr/>
        </p:nvSpPr>
        <p:spPr bwMode="auto">
          <a:xfrm>
            <a:off x="288256" y="3717202"/>
            <a:ext cx="1571636" cy="400110"/>
          </a:xfrm>
          <a:prstGeom prst="rect">
            <a:avLst/>
          </a:prstGeom>
          <a:noFill/>
          <a:ln w="9525">
            <a:noFill/>
            <a:miter lim="800000"/>
            <a:headEnd/>
            <a:tailEnd/>
          </a:ln>
        </p:spPr>
        <p:txBody>
          <a:bodyPr wrap="square">
            <a:spAutoFit/>
          </a:bodyPr>
          <a:lstStyle/>
          <a:p>
            <a:pPr>
              <a:spcBef>
                <a:spcPct val="50000"/>
              </a:spcBef>
              <a:defRPr/>
            </a:pPr>
            <a:r>
              <a:rPr lang="es-EC" sz="1000" b="1" dirty="0" smtClean="0">
                <a:solidFill>
                  <a:schemeClr val="bg1">
                    <a:lumMod val="85000"/>
                  </a:schemeClr>
                </a:solidFill>
                <a:effectLst>
                  <a:outerShdw blurRad="38100" dist="38100" dir="2700000" algn="tl">
                    <a:srgbClr val="000000">
                      <a:alpha val="43137"/>
                    </a:srgbClr>
                  </a:outerShdw>
                </a:effectLst>
                <a:latin typeface="Century Gothic" pitchFamily="34" charset="0"/>
              </a:rPr>
              <a:t>PRUEBAS REALES CON LUCES ORNAMENTALES</a:t>
            </a:r>
            <a:endParaRPr lang="es-ES" sz="1000" b="1" dirty="0">
              <a:solidFill>
                <a:schemeClr val="bg1">
                  <a:lumMod val="85000"/>
                </a:schemeClr>
              </a:solidFill>
              <a:effectLst>
                <a:outerShdw blurRad="38100" dist="38100" dir="2700000" algn="tl">
                  <a:srgbClr val="000000">
                    <a:alpha val="43137"/>
                  </a:srgbClr>
                </a:outerShdw>
              </a:effectLst>
              <a:latin typeface="Century Gothic" pitchFamily="34" charset="0"/>
            </a:endParaRPr>
          </a:p>
        </p:txBody>
      </p:sp>
      <p:sp>
        <p:nvSpPr>
          <p:cNvPr id="14" name="13 Rectángulo"/>
          <p:cNvSpPr/>
          <p:nvPr/>
        </p:nvSpPr>
        <p:spPr>
          <a:xfrm>
            <a:off x="1643042" y="6072206"/>
            <a:ext cx="6059444" cy="540669"/>
          </a:xfrm>
          <a:prstGeom prst="rect">
            <a:avLst/>
          </a:prstGeom>
          <a:solidFill>
            <a:srgbClr val="92D050"/>
          </a:solidFill>
          <a:ln>
            <a:solidFill>
              <a:srgbClr val="92D050"/>
            </a:solidFill>
          </a:ln>
        </p:spPr>
        <p:style>
          <a:lnRef idx="0">
            <a:schemeClr val="accent3"/>
          </a:lnRef>
          <a:fillRef idx="3">
            <a:schemeClr val="accent3"/>
          </a:fillRef>
          <a:effectRef idx="3">
            <a:schemeClr val="accent3"/>
          </a:effectRef>
          <a:fontRef idx="minor">
            <a:schemeClr val="lt1"/>
          </a:fontRef>
        </p:style>
        <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200" b="1" kern="1200" dirty="0" smtClean="0">
                <a:solidFill>
                  <a:schemeClr val="bg1"/>
                </a:solidFill>
                <a:latin typeface="Century Gothic" pitchFamily="34" charset="0"/>
              </a:rPr>
              <a:t>ILUMINACION ORNAMENTAL</a:t>
            </a:r>
            <a:endParaRPr lang="es-ES" sz="3200" b="1" kern="1200"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quarter" idx="1"/>
          </p:nvPr>
        </p:nvSpPr>
        <p:spPr/>
        <p:txBody>
          <a:bodyPr/>
          <a:lstStyle/>
          <a:p>
            <a:endParaRPr lang="es-ES" dirty="0"/>
          </a:p>
        </p:txBody>
      </p:sp>
      <p:pic>
        <p:nvPicPr>
          <p:cNvPr id="103427" name="Picture 3" descr="C:\Documents and Settings\julian\Escritorio\AGOSTO 2010\12-08-2010\PRUEBA DE LUCES 12 de agst 2010\1.JPG"/>
          <p:cNvPicPr>
            <a:picLocks noChangeAspect="1" noChangeArrowheads="1"/>
          </p:cNvPicPr>
          <p:nvPr/>
        </p:nvPicPr>
        <p:blipFill>
          <a:blip r:embed="rId2" cstate="print"/>
          <a:srcRect/>
          <a:stretch>
            <a:fillRect/>
          </a:stretch>
        </p:blipFill>
        <p:spPr bwMode="auto">
          <a:xfrm>
            <a:off x="4355976" y="214290"/>
            <a:ext cx="4788024" cy="2839661"/>
          </a:xfrm>
          <a:prstGeom prst="rect">
            <a:avLst/>
          </a:prstGeom>
          <a:noFill/>
        </p:spPr>
      </p:pic>
      <p:pic>
        <p:nvPicPr>
          <p:cNvPr id="103428" name="Picture 4" descr="C:\Documents and Settings\julian\Escritorio\AGOSTO 2010\12-08-2010\PRUEBA DE LUCES 12 de agst 2010\2.JPG"/>
          <p:cNvPicPr>
            <a:picLocks noChangeAspect="1" noChangeArrowheads="1"/>
          </p:cNvPicPr>
          <p:nvPr/>
        </p:nvPicPr>
        <p:blipFill>
          <a:blip r:embed="rId3" cstate="print"/>
          <a:srcRect/>
          <a:stretch>
            <a:fillRect/>
          </a:stretch>
        </p:blipFill>
        <p:spPr bwMode="auto">
          <a:xfrm>
            <a:off x="0" y="3214686"/>
            <a:ext cx="4214810" cy="2839661"/>
          </a:xfrm>
          <a:prstGeom prst="rect">
            <a:avLst/>
          </a:prstGeom>
          <a:noFill/>
        </p:spPr>
      </p:pic>
      <p:pic>
        <p:nvPicPr>
          <p:cNvPr id="1034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7015" y="3214686"/>
            <a:ext cx="4756985" cy="2786275"/>
          </a:xfrm>
          <a:prstGeom prst="rect">
            <a:avLst/>
          </a:prstGeom>
          <a:noFill/>
        </p:spPr>
      </p:pic>
      <p:sp>
        <p:nvSpPr>
          <p:cNvPr id="9" name="8 Rectángulo"/>
          <p:cNvSpPr/>
          <p:nvPr/>
        </p:nvSpPr>
        <p:spPr>
          <a:xfrm>
            <a:off x="1643042" y="6072206"/>
            <a:ext cx="6059444" cy="540669"/>
          </a:xfrm>
          <a:prstGeom prst="rect">
            <a:avLst/>
          </a:prstGeom>
          <a:solidFill>
            <a:srgbClr val="92D050"/>
          </a:solidFill>
          <a:ln>
            <a:solidFill>
              <a:srgbClr val="92D050"/>
            </a:solidFill>
          </a:ln>
        </p:spPr>
        <p:style>
          <a:lnRef idx="0">
            <a:schemeClr val="accent3"/>
          </a:lnRef>
          <a:fillRef idx="3">
            <a:schemeClr val="accent3"/>
          </a:fillRef>
          <a:effectRef idx="3">
            <a:schemeClr val="accent3"/>
          </a:effectRef>
          <a:fontRef idx="minor">
            <a:schemeClr val="lt1"/>
          </a:fontRef>
        </p:style>
        <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200" b="1" kern="1200" dirty="0" smtClean="0">
                <a:solidFill>
                  <a:schemeClr val="bg1"/>
                </a:solidFill>
                <a:latin typeface="Century Gothic" pitchFamily="34" charset="0"/>
              </a:rPr>
              <a:t>ILUMINACION ORNAMENTAL</a:t>
            </a:r>
            <a:endParaRPr lang="es-ES" sz="3200" b="1" kern="1200" dirty="0">
              <a:solidFill>
                <a:schemeClr val="bg1"/>
              </a:solidFill>
              <a:latin typeface="Century Gothic" pitchFamily="34" charset="0"/>
            </a:endParaRPr>
          </a:p>
        </p:txBody>
      </p:sp>
      <p:pic>
        <p:nvPicPr>
          <p:cNvPr id="10" name="Picture 10064" descr="LOGO DEL CUERPO (VERDE)"/>
          <p:cNvPicPr>
            <a:picLocks noChangeAspect="1" noChangeArrowheads="1"/>
          </p:cNvPicPr>
          <p:nvPr/>
        </p:nvPicPr>
        <p:blipFill>
          <a:blip r:embed="rId5" cstate="print"/>
          <a:srcRect/>
          <a:stretch>
            <a:fillRect/>
          </a:stretch>
        </p:blipFill>
        <p:spPr bwMode="auto">
          <a:xfrm>
            <a:off x="8001000" y="5903913"/>
            <a:ext cx="936625" cy="739775"/>
          </a:xfrm>
          <a:prstGeom prst="rect">
            <a:avLst/>
          </a:prstGeom>
          <a:noFill/>
          <a:ln w="9525">
            <a:noFill/>
            <a:miter lim="800000"/>
            <a:headEnd/>
            <a:tailEnd/>
          </a:ln>
          <a:effectLst>
            <a:outerShdw blurRad="50800" dist="152400" dir="2760000" algn="ctr" rotWithShape="0">
              <a:srgbClr val="000000">
                <a:alpha val="48000"/>
              </a:srgbClr>
            </a:outerShdw>
          </a:effectLst>
        </p:spPr>
      </p:pic>
      <p:pic>
        <p:nvPicPr>
          <p:cNvPr id="11" name="Picture 2"/>
          <p:cNvPicPr>
            <a:picLocks noChangeAspect="1" noChangeArrowheads="1"/>
          </p:cNvPicPr>
          <p:nvPr/>
        </p:nvPicPr>
        <p:blipFill>
          <a:blip r:embed="rId6" cstate="print"/>
          <a:stretch>
            <a:fillRect/>
          </a:stretch>
        </p:blipFill>
        <p:spPr bwMode="auto">
          <a:xfrm>
            <a:off x="0" y="188640"/>
            <a:ext cx="4139952" cy="286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4" name="Picture 12" descr="DSCN1592"/>
          <p:cNvPicPr>
            <a:picLocks noChangeAspect="1" noChangeArrowheads="1"/>
          </p:cNvPicPr>
          <p:nvPr/>
        </p:nvPicPr>
        <p:blipFill>
          <a:blip r:embed="rId2" cstate="print"/>
          <a:stretch>
            <a:fillRect/>
          </a:stretch>
        </p:blipFill>
        <p:spPr bwMode="auto">
          <a:xfrm>
            <a:off x="4612481" y="93663"/>
            <a:ext cx="4381500" cy="3286125"/>
          </a:xfrm>
          <a:prstGeom prst="rect">
            <a:avLst/>
          </a:prstGeom>
          <a:noFill/>
          <a:ln w="9525">
            <a:noFill/>
            <a:miter lim="800000"/>
            <a:headEnd/>
            <a:tailEnd/>
          </a:ln>
        </p:spPr>
      </p:pic>
      <p:pic>
        <p:nvPicPr>
          <p:cNvPr id="35845" name="Picture 12" descr="DSCN1592"/>
          <p:cNvPicPr>
            <a:picLocks noChangeAspect="1" noChangeArrowheads="1"/>
          </p:cNvPicPr>
          <p:nvPr/>
        </p:nvPicPr>
        <p:blipFill>
          <a:blip r:embed="rId3" cstate="print"/>
          <a:srcRect b="3526"/>
          <a:stretch>
            <a:fillRect/>
          </a:stretch>
        </p:blipFill>
        <p:spPr bwMode="auto">
          <a:xfrm>
            <a:off x="4538663" y="3414713"/>
            <a:ext cx="4560887" cy="3300435"/>
          </a:xfrm>
          <a:prstGeom prst="rect">
            <a:avLst/>
          </a:prstGeom>
          <a:noFill/>
          <a:ln w="9525">
            <a:noFill/>
            <a:miter lim="800000"/>
            <a:headEnd/>
            <a:tailEnd/>
          </a:ln>
        </p:spPr>
      </p:pic>
      <p:pic>
        <p:nvPicPr>
          <p:cNvPr id="52" name="Picture 12" descr="DSCN1592"/>
          <p:cNvPicPr>
            <a:picLocks noChangeAspect="1" noChangeArrowheads="1"/>
          </p:cNvPicPr>
          <p:nvPr/>
        </p:nvPicPr>
        <p:blipFill>
          <a:blip r:embed="rId4" cstate="print"/>
          <a:srcRect b="3928"/>
          <a:stretch>
            <a:fillRect/>
          </a:stretch>
        </p:blipFill>
        <p:spPr bwMode="auto">
          <a:xfrm>
            <a:off x="0" y="105908"/>
            <a:ext cx="4560887" cy="3286125"/>
          </a:xfrm>
          <a:prstGeom prst="rect">
            <a:avLst/>
          </a:prstGeom>
          <a:noFill/>
          <a:ln w="9525">
            <a:noFill/>
            <a:miter lim="800000"/>
            <a:headEnd/>
            <a:tailEnd/>
          </a:ln>
        </p:spPr>
      </p:pic>
      <p:pic>
        <p:nvPicPr>
          <p:cNvPr id="53" name="Picture 12" descr="DSCN1592"/>
          <p:cNvPicPr>
            <a:picLocks noChangeAspect="1" noChangeArrowheads="1"/>
          </p:cNvPicPr>
          <p:nvPr/>
        </p:nvPicPr>
        <p:blipFill>
          <a:blip r:embed="rId5" cstate="print"/>
          <a:stretch>
            <a:fillRect/>
          </a:stretch>
        </p:blipFill>
        <p:spPr bwMode="auto">
          <a:xfrm>
            <a:off x="89661" y="3410528"/>
            <a:ext cx="4381500" cy="3286125"/>
          </a:xfrm>
          <a:prstGeom prst="rect">
            <a:avLst/>
          </a:prstGeom>
          <a:noFill/>
          <a:ln w="9525">
            <a:noFill/>
            <a:miter lim="800000"/>
            <a:headEnd/>
            <a:tailEnd/>
          </a:ln>
        </p:spPr>
      </p:pic>
      <p:grpSp>
        <p:nvGrpSpPr>
          <p:cNvPr id="2" name="14 Grupo"/>
          <p:cNvGrpSpPr>
            <a:grpSpLocks/>
          </p:cNvGrpSpPr>
          <p:nvPr/>
        </p:nvGrpSpPr>
        <p:grpSpPr bwMode="auto">
          <a:xfrm flipH="1" flipV="1">
            <a:off x="1285852" y="857212"/>
            <a:ext cx="878173" cy="714400"/>
            <a:chOff x="5572132" y="3357562"/>
            <a:chExt cx="785818" cy="358778"/>
          </a:xfrm>
        </p:grpSpPr>
        <p:cxnSp>
          <p:nvCxnSpPr>
            <p:cNvPr id="55" name="54 Conector recto de flecha"/>
            <p:cNvCxnSpPr/>
            <p:nvPr/>
          </p:nvCxnSpPr>
          <p:spPr>
            <a:xfrm rot="5400000" flipH="1" flipV="1">
              <a:off x="6036781" y="3393136"/>
              <a:ext cx="357156" cy="285752"/>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rot="10800000">
              <a:off x="5572417" y="3714591"/>
              <a:ext cx="500065" cy="174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3" name="Text Box 10065"/>
          <p:cNvSpPr txBox="1">
            <a:spLocks noChangeArrowheads="1"/>
          </p:cNvSpPr>
          <p:nvPr/>
        </p:nvSpPr>
        <p:spPr bwMode="auto">
          <a:xfrm>
            <a:off x="1509402" y="500042"/>
            <a:ext cx="928688" cy="553998"/>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Poste metálico peatonal</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65" name="64 Conector recto de flecha"/>
          <p:cNvCxnSpPr/>
          <p:nvPr/>
        </p:nvCxnSpPr>
        <p:spPr>
          <a:xfrm>
            <a:off x="6187366" y="928670"/>
            <a:ext cx="1285884" cy="214314"/>
          </a:xfrm>
          <a:prstGeom prst="straightConnector1">
            <a:avLst/>
          </a:prstGeom>
          <a:ln>
            <a:solidFill>
              <a:schemeClr val="bg1">
                <a:lumMod val="9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6" name="Text Box 10065"/>
          <p:cNvSpPr txBox="1">
            <a:spLocks noChangeArrowheads="1"/>
          </p:cNvSpPr>
          <p:nvPr/>
        </p:nvSpPr>
        <p:spPr bwMode="auto">
          <a:xfrm rot="471968">
            <a:off x="6652944" y="866658"/>
            <a:ext cx="928688" cy="246221"/>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22.50</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67" name="66 Conector recto de flecha"/>
          <p:cNvCxnSpPr/>
          <p:nvPr/>
        </p:nvCxnSpPr>
        <p:spPr>
          <a:xfrm>
            <a:off x="7500958" y="1142984"/>
            <a:ext cx="428628" cy="71438"/>
          </a:xfrm>
          <a:prstGeom prst="straightConnector1">
            <a:avLst/>
          </a:prstGeom>
          <a:ln>
            <a:solidFill>
              <a:schemeClr val="bg1">
                <a:lumMod val="9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9" name="Text Box 10065"/>
          <p:cNvSpPr txBox="1">
            <a:spLocks noChangeArrowheads="1"/>
          </p:cNvSpPr>
          <p:nvPr/>
        </p:nvSpPr>
        <p:spPr bwMode="auto">
          <a:xfrm rot="439464">
            <a:off x="7470585" y="988231"/>
            <a:ext cx="928688" cy="246221"/>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22.50</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70" name="69 Conector recto de flecha"/>
          <p:cNvCxnSpPr/>
          <p:nvPr/>
        </p:nvCxnSpPr>
        <p:spPr>
          <a:xfrm flipV="1">
            <a:off x="500034" y="4143380"/>
            <a:ext cx="1643074" cy="1071570"/>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1" name="Text Box 10065"/>
          <p:cNvSpPr txBox="1">
            <a:spLocks noChangeArrowheads="1"/>
          </p:cNvSpPr>
          <p:nvPr/>
        </p:nvSpPr>
        <p:spPr bwMode="auto">
          <a:xfrm rot="19615747">
            <a:off x="928668" y="4378101"/>
            <a:ext cx="928688" cy="246221"/>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22.50</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75" name="74 Conector recto de flecha"/>
          <p:cNvCxnSpPr/>
          <p:nvPr/>
        </p:nvCxnSpPr>
        <p:spPr>
          <a:xfrm flipV="1">
            <a:off x="2143108" y="3429000"/>
            <a:ext cx="1071570" cy="714380"/>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6" name="Text Box 10065"/>
          <p:cNvSpPr txBox="1">
            <a:spLocks noChangeArrowheads="1"/>
          </p:cNvSpPr>
          <p:nvPr/>
        </p:nvSpPr>
        <p:spPr bwMode="auto">
          <a:xfrm rot="19615747">
            <a:off x="2266329" y="3527631"/>
            <a:ext cx="928688" cy="246221"/>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22.50</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81" name="Text Box 10065"/>
          <p:cNvSpPr txBox="1">
            <a:spLocks noChangeArrowheads="1"/>
          </p:cNvSpPr>
          <p:nvPr/>
        </p:nvSpPr>
        <p:spPr bwMode="auto">
          <a:xfrm>
            <a:off x="2786050" y="2786058"/>
            <a:ext cx="928688" cy="246221"/>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Calzada</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grpSp>
        <p:nvGrpSpPr>
          <p:cNvPr id="3" name="14 Grupo"/>
          <p:cNvGrpSpPr>
            <a:grpSpLocks/>
          </p:cNvGrpSpPr>
          <p:nvPr/>
        </p:nvGrpSpPr>
        <p:grpSpPr bwMode="auto">
          <a:xfrm flipH="1" flipV="1">
            <a:off x="6694217" y="2428870"/>
            <a:ext cx="663865" cy="857254"/>
            <a:chOff x="5572132" y="3357562"/>
            <a:chExt cx="785818" cy="358778"/>
          </a:xfrm>
        </p:grpSpPr>
        <p:cxnSp>
          <p:nvCxnSpPr>
            <p:cNvPr id="83" name="82 Conector recto de flecha"/>
            <p:cNvCxnSpPr/>
            <p:nvPr/>
          </p:nvCxnSpPr>
          <p:spPr>
            <a:xfrm rot="5400000" flipH="1" flipV="1">
              <a:off x="6036781" y="3393136"/>
              <a:ext cx="357156" cy="285752"/>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4" name="83 Conector recto"/>
            <p:cNvCxnSpPr/>
            <p:nvPr/>
          </p:nvCxnSpPr>
          <p:spPr>
            <a:xfrm rot="10800000">
              <a:off x="5572417" y="3714591"/>
              <a:ext cx="500065" cy="174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85" name="Text Box 10065"/>
          <p:cNvSpPr txBox="1">
            <a:spLocks noChangeArrowheads="1"/>
          </p:cNvSpPr>
          <p:nvPr/>
        </p:nvSpPr>
        <p:spPr bwMode="auto">
          <a:xfrm>
            <a:off x="6858016" y="2214556"/>
            <a:ext cx="928688" cy="400110"/>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Carril de Refugio</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grpSp>
        <p:nvGrpSpPr>
          <p:cNvPr id="4" name="14 Grupo"/>
          <p:cNvGrpSpPr>
            <a:grpSpLocks/>
          </p:cNvGrpSpPr>
          <p:nvPr/>
        </p:nvGrpSpPr>
        <p:grpSpPr bwMode="auto">
          <a:xfrm flipH="1" flipV="1">
            <a:off x="6991656" y="4214798"/>
            <a:ext cx="878173" cy="714400"/>
            <a:chOff x="5572132" y="3357562"/>
            <a:chExt cx="785818" cy="358778"/>
          </a:xfrm>
        </p:grpSpPr>
        <p:cxnSp>
          <p:nvCxnSpPr>
            <p:cNvPr id="87" name="86 Conector recto de flecha"/>
            <p:cNvCxnSpPr/>
            <p:nvPr/>
          </p:nvCxnSpPr>
          <p:spPr>
            <a:xfrm rot="5400000" flipH="1" flipV="1">
              <a:off x="6036781" y="3393136"/>
              <a:ext cx="357156" cy="2857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87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9" name="Text Box 10065"/>
          <p:cNvSpPr txBox="1">
            <a:spLocks noChangeArrowheads="1"/>
          </p:cNvSpPr>
          <p:nvPr/>
        </p:nvSpPr>
        <p:spPr bwMode="auto">
          <a:xfrm>
            <a:off x="7215206" y="3857628"/>
            <a:ext cx="928688" cy="553998"/>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Poste metálico vehicular</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grpSp>
        <p:nvGrpSpPr>
          <p:cNvPr id="5" name="14 Grupo"/>
          <p:cNvGrpSpPr>
            <a:grpSpLocks/>
          </p:cNvGrpSpPr>
          <p:nvPr/>
        </p:nvGrpSpPr>
        <p:grpSpPr bwMode="auto">
          <a:xfrm>
            <a:off x="6072198" y="5286388"/>
            <a:ext cx="714379" cy="857256"/>
            <a:chOff x="5572132" y="3357562"/>
            <a:chExt cx="785818" cy="358778"/>
          </a:xfrm>
        </p:grpSpPr>
        <p:cxnSp>
          <p:nvCxnSpPr>
            <p:cNvPr id="91" name="90 Conector recto de flecha"/>
            <p:cNvCxnSpPr/>
            <p:nvPr/>
          </p:nvCxnSpPr>
          <p:spPr>
            <a:xfrm rot="5400000" flipH="1" flipV="1">
              <a:off x="6036781" y="3393136"/>
              <a:ext cx="357156" cy="2857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3" name="Text Box 10065"/>
          <p:cNvSpPr txBox="1">
            <a:spLocks noChangeArrowheads="1"/>
          </p:cNvSpPr>
          <p:nvPr/>
        </p:nvSpPr>
        <p:spPr bwMode="auto">
          <a:xfrm>
            <a:off x="5867120" y="5814972"/>
            <a:ext cx="928688" cy="400110"/>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Lámpara Peatonal</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94" name="93 Conector recto de flecha"/>
          <p:cNvCxnSpPr/>
          <p:nvPr/>
        </p:nvCxnSpPr>
        <p:spPr>
          <a:xfrm>
            <a:off x="2295508" y="4714884"/>
            <a:ext cx="1062046" cy="357190"/>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6" name="Text Box 10065"/>
          <p:cNvSpPr txBox="1">
            <a:spLocks noChangeArrowheads="1"/>
          </p:cNvSpPr>
          <p:nvPr/>
        </p:nvSpPr>
        <p:spPr bwMode="auto">
          <a:xfrm rot="1211886">
            <a:off x="2598261" y="4777726"/>
            <a:ext cx="928688" cy="246221"/>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13.20</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97" name="Picture 10064" descr="LOGO DEL CUERPO (VERDE)"/>
          <p:cNvPicPr>
            <a:picLocks noChangeAspect="1" noChangeArrowheads="1"/>
          </p:cNvPicPr>
          <p:nvPr/>
        </p:nvPicPr>
        <p:blipFill>
          <a:blip r:embed="rId6" cstate="print"/>
          <a:srcRect/>
          <a:stretch>
            <a:fillRect/>
          </a:stretch>
        </p:blipFill>
        <p:spPr bwMode="auto">
          <a:xfrm>
            <a:off x="8001000" y="5903913"/>
            <a:ext cx="936625" cy="739775"/>
          </a:xfrm>
          <a:prstGeom prst="rect">
            <a:avLst/>
          </a:prstGeom>
          <a:noFill/>
          <a:ln w="9525">
            <a:noFill/>
            <a:miter lim="800000"/>
            <a:headEnd/>
            <a:tailEnd/>
          </a:ln>
          <a:effectLst>
            <a:outerShdw blurRad="50800" dist="152400" dir="2760000" algn="ctr" rotWithShape="0">
              <a:srgbClr val="000000">
                <a:alpha val="48000"/>
              </a:srgbClr>
            </a:outerShdw>
          </a:effectLst>
        </p:spPr>
      </p:pic>
      <p:graphicFrame>
        <p:nvGraphicFramePr>
          <p:cNvPr id="98" name="97 Diagrama"/>
          <p:cNvGraphicFramePr/>
          <p:nvPr/>
        </p:nvGraphicFramePr>
        <p:xfrm>
          <a:off x="3214678" y="6215082"/>
          <a:ext cx="2428892" cy="3571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14 Grupo"/>
          <p:cNvGrpSpPr>
            <a:grpSpLocks/>
          </p:cNvGrpSpPr>
          <p:nvPr/>
        </p:nvGrpSpPr>
        <p:grpSpPr bwMode="auto">
          <a:xfrm flipH="1" flipV="1">
            <a:off x="4765391" y="928670"/>
            <a:ext cx="663865" cy="857254"/>
            <a:chOff x="5572132" y="3357562"/>
            <a:chExt cx="785818" cy="358778"/>
          </a:xfrm>
        </p:grpSpPr>
        <p:cxnSp>
          <p:nvCxnSpPr>
            <p:cNvPr id="100" name="99 Conector recto de flecha"/>
            <p:cNvCxnSpPr/>
            <p:nvPr/>
          </p:nvCxnSpPr>
          <p:spPr>
            <a:xfrm rot="5400000" flipH="1" flipV="1">
              <a:off x="6036781" y="3393136"/>
              <a:ext cx="357156" cy="285752"/>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100 Conector recto"/>
            <p:cNvCxnSpPr/>
            <p:nvPr/>
          </p:nvCxnSpPr>
          <p:spPr>
            <a:xfrm rot="10800000">
              <a:off x="5572417" y="3714591"/>
              <a:ext cx="500065" cy="174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02" name="Text Box 10065"/>
          <p:cNvSpPr txBox="1">
            <a:spLocks noChangeArrowheads="1"/>
          </p:cNvSpPr>
          <p:nvPr/>
        </p:nvSpPr>
        <p:spPr bwMode="auto">
          <a:xfrm>
            <a:off x="4929190" y="714356"/>
            <a:ext cx="928688" cy="246221"/>
          </a:xfrm>
          <a:prstGeom prst="rect">
            <a:avLst/>
          </a:prstGeom>
          <a:noFill/>
          <a:ln w="9525">
            <a:noFill/>
            <a:miter lim="800000"/>
            <a:headEnd/>
            <a:tailEnd/>
          </a:ln>
        </p:spPr>
        <p:txBody>
          <a:bodyPr>
            <a:spAutoFit/>
          </a:bodyPr>
          <a:lstStyle/>
          <a:p>
            <a:pPr>
              <a:spcBef>
                <a:spcPct val="50000"/>
              </a:spcBef>
              <a:defRPr/>
            </a:pPr>
            <a:r>
              <a:rPr lang="es-EC" sz="1000" b="1" dirty="0" smtClean="0">
                <a:solidFill>
                  <a:schemeClr val="bg1"/>
                </a:solidFill>
                <a:effectLst>
                  <a:outerShdw blurRad="38100" dist="38100" dir="2700000" algn="tl">
                    <a:srgbClr val="000000">
                      <a:alpha val="43137"/>
                    </a:srgbClr>
                  </a:outerShdw>
                </a:effectLst>
                <a:latin typeface="Century Gothic" pitchFamily="34" charset="0"/>
              </a:rPr>
              <a:t>Barandales</a:t>
            </a:r>
            <a:endParaRPr lang="es-ES" sz="10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39" name="38 Rectángulo"/>
          <p:cNvSpPr/>
          <p:nvPr/>
        </p:nvSpPr>
        <p:spPr>
          <a:xfrm>
            <a:off x="1643042" y="6215082"/>
            <a:ext cx="6059444" cy="540669"/>
          </a:xfrm>
          <a:prstGeom prst="rect">
            <a:avLst/>
          </a:prstGeom>
          <a:solidFill>
            <a:srgbClr val="92D050"/>
          </a:solidFill>
          <a:ln>
            <a:solidFill>
              <a:srgbClr val="92D050"/>
            </a:solidFill>
          </a:ln>
        </p:spPr>
        <p:style>
          <a:lnRef idx="0">
            <a:schemeClr val="accent3"/>
          </a:lnRef>
          <a:fillRef idx="3">
            <a:schemeClr val="accent3"/>
          </a:fillRef>
          <a:effectRef idx="3">
            <a:schemeClr val="accent3"/>
          </a:effectRef>
          <a:fontRef idx="minor">
            <a:schemeClr val="lt1"/>
          </a:fontRef>
        </p:style>
        <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200" b="1" kern="1200" dirty="0" smtClean="0">
                <a:solidFill>
                  <a:schemeClr val="bg1"/>
                </a:solidFill>
                <a:latin typeface="Century Gothic" pitchFamily="34" charset="0"/>
              </a:rPr>
              <a:t>ILUMINACION VEHICULAR</a:t>
            </a:r>
            <a:endParaRPr lang="es-ES" sz="3200" b="1" kern="1200" dirty="0">
              <a:solidFill>
                <a:schemeClr val="bg1"/>
              </a:solidFill>
              <a:latin typeface="Century Gothic"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PUEBTE CON COLORE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291" name="Text Box 8"/>
          <p:cNvSpPr txBox="1">
            <a:spLocks noChangeArrowheads="1"/>
          </p:cNvSpPr>
          <p:nvPr/>
        </p:nvSpPr>
        <p:spPr bwMode="auto">
          <a:xfrm>
            <a:off x="785813" y="4500563"/>
            <a:ext cx="1871662" cy="641350"/>
          </a:xfrm>
          <a:prstGeom prst="rect">
            <a:avLst/>
          </a:prstGeom>
          <a:noFill/>
          <a:ln w="9525">
            <a:noFill/>
            <a:miter lim="800000"/>
            <a:headEnd/>
            <a:tailEnd/>
          </a:ln>
        </p:spPr>
        <p:txBody>
          <a:bodyPr>
            <a:spAutoFit/>
          </a:bodyPr>
          <a:lstStyle/>
          <a:p>
            <a:pPr algn="ctr">
              <a:spcBef>
                <a:spcPct val="50000"/>
              </a:spcBef>
              <a:defRPr/>
            </a:pPr>
            <a:r>
              <a:rPr lang="es-EC" dirty="0">
                <a:solidFill>
                  <a:schemeClr val="bg2">
                    <a:lumMod val="75000"/>
                  </a:schemeClr>
                </a:solidFill>
                <a:effectLst>
                  <a:outerShdw blurRad="38100" dist="38100" dir="2700000" algn="tl">
                    <a:srgbClr val="000000">
                      <a:alpha val="43137"/>
                    </a:srgbClr>
                  </a:outerShdw>
                </a:effectLst>
              </a:rPr>
              <a:t>BAHIA DE CARAQUEZ</a:t>
            </a:r>
            <a:endParaRPr lang="es-ES" dirty="0">
              <a:solidFill>
                <a:schemeClr val="bg2">
                  <a:lumMod val="75000"/>
                </a:schemeClr>
              </a:solidFill>
              <a:effectLst>
                <a:outerShdw blurRad="38100" dist="38100" dir="2700000" algn="tl">
                  <a:srgbClr val="000000">
                    <a:alpha val="43137"/>
                  </a:srgbClr>
                </a:outerShdw>
              </a:effectLst>
            </a:endParaRPr>
          </a:p>
        </p:txBody>
      </p:sp>
      <p:sp>
        <p:nvSpPr>
          <p:cNvPr id="12292" name="Text Box 9"/>
          <p:cNvSpPr txBox="1">
            <a:spLocks noChangeArrowheads="1"/>
          </p:cNvSpPr>
          <p:nvPr/>
        </p:nvSpPr>
        <p:spPr bwMode="auto">
          <a:xfrm>
            <a:off x="7343775" y="857250"/>
            <a:ext cx="1871663" cy="366713"/>
          </a:xfrm>
          <a:prstGeom prst="rect">
            <a:avLst/>
          </a:prstGeom>
          <a:noFill/>
          <a:ln w="9525">
            <a:noFill/>
            <a:miter lim="800000"/>
            <a:headEnd/>
            <a:tailEnd/>
          </a:ln>
        </p:spPr>
        <p:txBody>
          <a:bodyPr>
            <a:spAutoFit/>
          </a:bodyPr>
          <a:lstStyle/>
          <a:p>
            <a:pPr>
              <a:spcBef>
                <a:spcPct val="50000"/>
              </a:spcBef>
              <a:defRPr/>
            </a:pPr>
            <a:r>
              <a:rPr lang="es-EC" dirty="0">
                <a:solidFill>
                  <a:schemeClr val="bg1"/>
                </a:solidFill>
              </a:rPr>
              <a:t>SAN VICENTE</a:t>
            </a:r>
            <a:endParaRPr lang="es-ES" dirty="0">
              <a:solidFill>
                <a:schemeClr val="bg1"/>
              </a:solidFill>
            </a:endParaRPr>
          </a:p>
        </p:txBody>
      </p:sp>
      <p:sp>
        <p:nvSpPr>
          <p:cNvPr id="12293" name="Text Box 10"/>
          <p:cNvSpPr txBox="1">
            <a:spLocks noChangeArrowheads="1"/>
          </p:cNvSpPr>
          <p:nvPr/>
        </p:nvSpPr>
        <p:spPr bwMode="auto">
          <a:xfrm>
            <a:off x="4572000" y="2143125"/>
            <a:ext cx="1871663" cy="246063"/>
          </a:xfrm>
          <a:prstGeom prst="rect">
            <a:avLst/>
          </a:prstGeom>
          <a:noFill/>
          <a:ln w="9525">
            <a:noFill/>
            <a:miter lim="800000"/>
            <a:headEnd/>
            <a:tailEnd/>
          </a:ln>
        </p:spPr>
        <p:txBody>
          <a:bodyPr>
            <a:spAutoFit/>
          </a:bodyPr>
          <a:lstStyle/>
          <a:p>
            <a:pPr algn="ctr">
              <a:spcBef>
                <a:spcPct val="50000"/>
              </a:spcBef>
              <a:defRPr/>
            </a:pPr>
            <a:r>
              <a:rPr lang="es-EC" sz="1000" b="1" dirty="0">
                <a:solidFill>
                  <a:schemeClr val="bg2">
                    <a:lumMod val="75000"/>
                  </a:schemeClr>
                </a:solidFill>
              </a:rPr>
              <a:t>ESTUARIO RIO CHONE</a:t>
            </a:r>
            <a:endParaRPr lang="es-ES" sz="1000" b="1" dirty="0">
              <a:solidFill>
                <a:schemeClr val="bg2">
                  <a:lumMod val="75000"/>
                </a:schemeClr>
              </a:solidFill>
            </a:endParaRPr>
          </a:p>
        </p:txBody>
      </p:sp>
      <p:pic>
        <p:nvPicPr>
          <p:cNvPr id="5126" name="Picture 11" descr="2057-norte"/>
          <p:cNvPicPr>
            <a:picLocks noChangeAspect="1" noChangeArrowheads="1"/>
          </p:cNvPicPr>
          <p:nvPr/>
        </p:nvPicPr>
        <p:blipFill>
          <a:blip r:embed="rId4" cstate="print">
            <a:lum bright="-64000" contrast="34000"/>
          </a:blip>
          <a:srcRect/>
          <a:stretch>
            <a:fillRect/>
          </a:stretch>
        </p:blipFill>
        <p:spPr bwMode="auto">
          <a:xfrm>
            <a:off x="8172400" y="1412776"/>
            <a:ext cx="719138" cy="719137"/>
          </a:xfrm>
          <a:prstGeom prst="rect">
            <a:avLst/>
          </a:prstGeom>
          <a:noFill/>
          <a:ln w="9525">
            <a:noFill/>
            <a:miter lim="800000"/>
            <a:headEnd/>
            <a:tailEnd/>
          </a:ln>
        </p:spPr>
      </p:pic>
      <p:sp>
        <p:nvSpPr>
          <p:cNvPr id="22" name="Text Box 10"/>
          <p:cNvSpPr txBox="1">
            <a:spLocks noChangeArrowheads="1"/>
          </p:cNvSpPr>
          <p:nvPr/>
        </p:nvSpPr>
        <p:spPr bwMode="auto">
          <a:xfrm>
            <a:off x="4857750" y="3929063"/>
            <a:ext cx="1143000" cy="477837"/>
          </a:xfrm>
          <a:prstGeom prst="rect">
            <a:avLst/>
          </a:prstGeom>
          <a:noFill/>
          <a:ln w="9525">
            <a:noFill/>
            <a:miter lim="800000"/>
            <a:headEnd/>
            <a:tailEnd/>
          </a:ln>
        </p:spPr>
        <p:txBody>
          <a:bodyPr>
            <a:spAutoFit/>
          </a:bodyPr>
          <a:lstStyle/>
          <a:p>
            <a:pPr algn="ctr">
              <a:spcBef>
                <a:spcPct val="50000"/>
              </a:spcBef>
              <a:defRPr/>
            </a:pPr>
            <a:r>
              <a:rPr lang="es-EC" sz="1000" b="1" dirty="0">
                <a:solidFill>
                  <a:schemeClr val="bg2">
                    <a:lumMod val="75000"/>
                  </a:schemeClr>
                </a:solidFill>
              </a:rPr>
              <a:t>Tramo Central</a:t>
            </a:r>
          </a:p>
          <a:p>
            <a:pPr algn="ctr">
              <a:spcBef>
                <a:spcPct val="50000"/>
              </a:spcBef>
              <a:defRPr/>
            </a:pPr>
            <a:endParaRPr lang="es-ES" sz="1000" dirty="0">
              <a:solidFill>
                <a:schemeClr val="tx1">
                  <a:lumMod val="95000"/>
                </a:schemeClr>
              </a:solidFill>
            </a:endParaRPr>
          </a:p>
        </p:txBody>
      </p:sp>
      <p:sp>
        <p:nvSpPr>
          <p:cNvPr id="23" name="Text Box 10"/>
          <p:cNvSpPr txBox="1">
            <a:spLocks noChangeArrowheads="1"/>
          </p:cNvSpPr>
          <p:nvPr/>
        </p:nvSpPr>
        <p:spPr bwMode="auto">
          <a:xfrm>
            <a:off x="2500313" y="4429125"/>
            <a:ext cx="1143000" cy="477838"/>
          </a:xfrm>
          <a:prstGeom prst="rect">
            <a:avLst/>
          </a:prstGeom>
          <a:noFill/>
          <a:ln w="9525">
            <a:noFill/>
            <a:miter lim="800000"/>
            <a:headEnd/>
            <a:tailEnd/>
          </a:ln>
        </p:spPr>
        <p:txBody>
          <a:bodyPr>
            <a:spAutoFit/>
          </a:bodyPr>
          <a:lstStyle/>
          <a:p>
            <a:pPr algn="ctr">
              <a:spcBef>
                <a:spcPct val="50000"/>
              </a:spcBef>
              <a:defRPr/>
            </a:pPr>
            <a:r>
              <a:rPr lang="es-EC" sz="1000" dirty="0">
                <a:solidFill>
                  <a:schemeClr val="bg2">
                    <a:lumMod val="75000"/>
                  </a:schemeClr>
                </a:solidFill>
              </a:rPr>
              <a:t>Acceso Bahìa</a:t>
            </a:r>
          </a:p>
          <a:p>
            <a:pPr algn="ctr">
              <a:spcBef>
                <a:spcPct val="50000"/>
              </a:spcBef>
              <a:defRPr/>
            </a:pPr>
            <a:endParaRPr lang="es-ES" sz="1000" dirty="0">
              <a:solidFill>
                <a:schemeClr val="bg2">
                  <a:lumMod val="75000"/>
                </a:schemeClr>
              </a:solidFill>
            </a:endParaRPr>
          </a:p>
        </p:txBody>
      </p:sp>
      <p:sp>
        <p:nvSpPr>
          <p:cNvPr id="24" name="Text Box 10"/>
          <p:cNvSpPr txBox="1">
            <a:spLocks noChangeArrowheads="1"/>
          </p:cNvSpPr>
          <p:nvPr/>
        </p:nvSpPr>
        <p:spPr bwMode="auto">
          <a:xfrm>
            <a:off x="6072188" y="3000375"/>
            <a:ext cx="1143000" cy="630238"/>
          </a:xfrm>
          <a:prstGeom prst="rect">
            <a:avLst/>
          </a:prstGeom>
          <a:noFill/>
          <a:ln w="9525">
            <a:noFill/>
            <a:miter lim="800000"/>
            <a:headEnd/>
            <a:tailEnd/>
          </a:ln>
        </p:spPr>
        <p:txBody>
          <a:bodyPr>
            <a:spAutoFit/>
          </a:bodyPr>
          <a:lstStyle/>
          <a:p>
            <a:pPr algn="ctr">
              <a:spcBef>
                <a:spcPct val="50000"/>
              </a:spcBef>
              <a:defRPr/>
            </a:pPr>
            <a:r>
              <a:rPr lang="es-EC" sz="1000" dirty="0">
                <a:solidFill>
                  <a:schemeClr val="bg2">
                    <a:lumMod val="75000"/>
                  </a:schemeClr>
                </a:solidFill>
              </a:rPr>
              <a:t>Acceso San Vicente</a:t>
            </a:r>
          </a:p>
          <a:p>
            <a:pPr algn="ctr">
              <a:spcBef>
                <a:spcPct val="50000"/>
              </a:spcBef>
              <a:defRPr/>
            </a:pPr>
            <a:endParaRPr lang="es-ES" sz="1000" dirty="0">
              <a:solidFill>
                <a:schemeClr val="tx1">
                  <a:lumMod val="95000"/>
                </a:schemeClr>
              </a:solidFill>
            </a:endParaRPr>
          </a:p>
        </p:txBody>
      </p:sp>
      <p:sp>
        <p:nvSpPr>
          <p:cNvPr id="14" name="Text Box 10"/>
          <p:cNvSpPr txBox="1">
            <a:spLocks noChangeArrowheads="1"/>
          </p:cNvSpPr>
          <p:nvPr/>
        </p:nvSpPr>
        <p:spPr bwMode="auto">
          <a:xfrm rot="3700015">
            <a:off x="6689725" y="3187700"/>
            <a:ext cx="1871663" cy="246063"/>
          </a:xfrm>
          <a:prstGeom prst="rect">
            <a:avLst/>
          </a:prstGeom>
          <a:noFill/>
          <a:ln w="9525">
            <a:noFill/>
            <a:miter lim="800000"/>
            <a:headEnd/>
            <a:tailEnd/>
          </a:ln>
        </p:spPr>
        <p:txBody>
          <a:bodyPr>
            <a:spAutoFit/>
          </a:bodyPr>
          <a:lstStyle/>
          <a:p>
            <a:pPr algn="ctr">
              <a:spcBef>
                <a:spcPct val="50000"/>
              </a:spcBef>
              <a:defRPr/>
            </a:pPr>
            <a:r>
              <a:rPr lang="es-EC" sz="1000" dirty="0">
                <a:solidFill>
                  <a:schemeClr val="tx1">
                    <a:lumMod val="95000"/>
                  </a:schemeClr>
                </a:solidFill>
              </a:rPr>
              <a:t>Aeropuerto Los Perales</a:t>
            </a:r>
            <a:endParaRPr lang="es-ES" sz="1000" dirty="0">
              <a:solidFill>
                <a:schemeClr val="tx1">
                  <a:lumMod val="95000"/>
                </a:schemeClr>
              </a:solidFill>
            </a:endParaRPr>
          </a:p>
        </p:txBody>
      </p:sp>
      <p:graphicFrame>
        <p:nvGraphicFramePr>
          <p:cNvPr id="16" name="15 Diagrama"/>
          <p:cNvGraphicFramePr/>
          <p:nvPr/>
        </p:nvGraphicFramePr>
        <p:xfrm>
          <a:off x="4429124" y="6215082"/>
          <a:ext cx="3429024" cy="3571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0064" descr="LOGO DEL CUERPO (VERDE)"/>
          <p:cNvPicPr>
            <a:picLocks noChangeAspect="1" noChangeArrowheads="1"/>
          </p:cNvPicPr>
          <p:nvPr/>
        </p:nvPicPr>
        <p:blipFill>
          <a:blip r:embed="rId10" cstate="print"/>
          <a:srcRect/>
          <a:stretch>
            <a:fillRect/>
          </a:stretch>
        </p:blipFill>
        <p:spPr bwMode="auto">
          <a:xfrm>
            <a:off x="8001000" y="5903913"/>
            <a:ext cx="936625" cy="739775"/>
          </a:xfrm>
          <a:prstGeom prst="rect">
            <a:avLst/>
          </a:prstGeom>
          <a:noFill/>
          <a:ln w="9525">
            <a:noFill/>
            <a:miter lim="800000"/>
            <a:headEnd/>
            <a:tailEnd/>
          </a:ln>
          <a:effectLst>
            <a:outerShdw blurRad="50800" dist="152400" dir="2760000" algn="ctr" rotWithShape="0">
              <a:srgbClr val="000000">
                <a:alpha val="48000"/>
              </a:srgbClr>
            </a:outerShdw>
          </a:effectLst>
        </p:spPr>
      </p:pic>
      <p:sp>
        <p:nvSpPr>
          <p:cNvPr id="17" name="16 Rectángulo"/>
          <p:cNvSpPr/>
          <p:nvPr/>
        </p:nvSpPr>
        <p:spPr>
          <a:xfrm>
            <a:off x="357158" y="5929330"/>
            <a:ext cx="7704856" cy="722723"/>
          </a:xfrm>
          <a:prstGeom prst="rect">
            <a:avLst/>
          </a:prstGeom>
          <a:solidFill>
            <a:srgbClr val="92D050"/>
          </a:solidFill>
          <a:ln/>
        </p:spPr>
        <p:style>
          <a:lnRef idx="3">
            <a:schemeClr val="lt1"/>
          </a:lnRef>
          <a:fillRef idx="1">
            <a:schemeClr val="accent1"/>
          </a:fillRef>
          <a:effectRef idx="1">
            <a:schemeClr val="accent1"/>
          </a:effectRef>
          <a:fontRef idx="minor">
            <a:schemeClr val="lt1"/>
          </a:fontRef>
        </p:style>
        <p:txBody>
          <a:bodyPr anchor="ctr"/>
          <a:lstStyle/>
          <a:p>
            <a:pPr algn="ctr">
              <a:defRPr/>
            </a:pPr>
            <a:r>
              <a:rPr lang="es-EC" sz="4000" b="1" dirty="0" smtClean="0"/>
              <a:t>INFORMACION GENERAL</a:t>
            </a:r>
            <a:endParaRPr lang="es-EC" sz="4000" b="1" dirty="0"/>
          </a:p>
        </p:txBody>
      </p:sp>
      <p:sp>
        <p:nvSpPr>
          <p:cNvPr id="28" name="27 CuadroTexto"/>
          <p:cNvSpPr txBox="1"/>
          <p:nvPr/>
        </p:nvSpPr>
        <p:spPr>
          <a:xfrm>
            <a:off x="263322" y="1895004"/>
            <a:ext cx="2292453" cy="1323439"/>
          </a:xfrm>
          <a:prstGeom prst="rect">
            <a:avLst/>
          </a:prstGeom>
          <a:solidFill>
            <a:srgbClr val="FFFF00"/>
          </a:solidFill>
        </p:spPr>
        <p:txBody>
          <a:bodyPr wrap="square" rtlCol="0">
            <a:spAutoFit/>
          </a:bodyPr>
          <a:lstStyle/>
          <a:p>
            <a:r>
              <a:rPr lang="es-ES" sz="1600" b="1" dirty="0" smtClean="0">
                <a:solidFill>
                  <a:srgbClr val="FF0000"/>
                </a:solidFill>
              </a:rPr>
              <a:t>SITIO IMPLANTACIÓN</a:t>
            </a:r>
          </a:p>
          <a:p>
            <a:r>
              <a:rPr lang="es-ES" sz="1600" b="1" dirty="0" smtClean="0">
                <a:solidFill>
                  <a:srgbClr val="FF0000"/>
                </a:solidFill>
              </a:rPr>
              <a:t>SECTORES DEFINIDOS</a:t>
            </a:r>
          </a:p>
          <a:p>
            <a:r>
              <a:rPr lang="es-ES" sz="1600" b="1" dirty="0" smtClean="0">
                <a:solidFill>
                  <a:srgbClr val="FF0000"/>
                </a:solidFill>
              </a:rPr>
              <a:t>RESTRICCIONES DEL TERRENO</a:t>
            </a:r>
          </a:p>
          <a:p>
            <a:r>
              <a:rPr lang="es-ES" sz="1600" b="1" dirty="0" smtClean="0">
                <a:solidFill>
                  <a:srgbClr val="FF0000"/>
                </a:solidFill>
              </a:rPr>
              <a:t>CANALES NAVEGACIÓN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ARQ SERRANO\Escritorio\FONDOS FOTOMONTAJES\NUEVA TOMA BAHIA\FONDO A ARREGLAR EN PHOTOSHOP.jpg"/>
          <p:cNvPicPr>
            <a:picLocks noChangeAspect="1" noChangeArrowheads="1"/>
          </p:cNvPicPr>
          <p:nvPr/>
        </p:nvPicPr>
        <p:blipFill>
          <a:blip r:embed="rId3" cstate="print">
            <a:lum bright="14000" contrast="-22000"/>
          </a:blip>
          <a:srcRect/>
          <a:stretch>
            <a:fillRect/>
          </a:stretch>
        </p:blipFill>
        <p:spPr bwMode="auto">
          <a:xfrm>
            <a:off x="214282" y="0"/>
            <a:ext cx="9144000" cy="6858000"/>
          </a:xfrm>
          <a:prstGeom prst="rect">
            <a:avLst/>
          </a:prstGeom>
          <a:noFill/>
          <a:ln w="9525">
            <a:noFill/>
            <a:miter lim="800000"/>
            <a:headEnd/>
            <a:tailEnd/>
          </a:ln>
        </p:spPr>
      </p:pic>
      <p:pic>
        <p:nvPicPr>
          <p:cNvPr id="1033" name="Picture 9" descr="C:\Users\Home\Desktop\TOMA.jpg"/>
          <p:cNvPicPr>
            <a:picLocks noChangeAspect="1" noChangeArrowheads="1"/>
          </p:cNvPicPr>
          <p:nvPr/>
        </p:nvPicPr>
        <p:blipFill>
          <a:blip r:embed="rId4" cstate="print"/>
          <a:srcRect/>
          <a:stretch>
            <a:fillRect/>
          </a:stretch>
        </p:blipFill>
        <p:spPr bwMode="auto">
          <a:xfrm>
            <a:off x="4429125" y="416080"/>
            <a:ext cx="4714876" cy="2798606"/>
          </a:xfrm>
          <a:prstGeom prst="rect">
            <a:avLst/>
          </a:prstGeom>
          <a:noFill/>
        </p:spPr>
      </p:pic>
      <p:pic>
        <p:nvPicPr>
          <p:cNvPr id="37892" name="Picture 12" descr="DSCN1592"/>
          <p:cNvPicPr>
            <a:picLocks noChangeAspect="1" noChangeArrowheads="1"/>
          </p:cNvPicPr>
          <p:nvPr/>
        </p:nvPicPr>
        <p:blipFill>
          <a:blip r:embed="rId5" cstate="print"/>
          <a:stretch>
            <a:fillRect/>
          </a:stretch>
        </p:blipFill>
        <p:spPr bwMode="auto">
          <a:xfrm>
            <a:off x="71406" y="122071"/>
            <a:ext cx="4357718" cy="3268289"/>
          </a:xfrm>
          <a:prstGeom prst="rect">
            <a:avLst/>
          </a:prstGeom>
          <a:noFill/>
          <a:ln w="9525">
            <a:noFill/>
            <a:miter lim="800000"/>
            <a:headEnd/>
            <a:tailEnd/>
          </a:ln>
        </p:spPr>
      </p:pic>
      <p:pic>
        <p:nvPicPr>
          <p:cNvPr id="37893" name="Picture 12" descr="DSCN1592"/>
          <p:cNvPicPr>
            <a:picLocks noChangeAspect="1" noChangeArrowheads="1"/>
          </p:cNvPicPr>
          <p:nvPr/>
        </p:nvPicPr>
        <p:blipFill>
          <a:blip r:embed="rId6" cstate="print"/>
          <a:stretch>
            <a:fillRect/>
          </a:stretch>
        </p:blipFill>
        <p:spPr bwMode="auto">
          <a:xfrm>
            <a:off x="71406" y="3481966"/>
            <a:ext cx="4381531" cy="3286148"/>
          </a:xfrm>
          <a:prstGeom prst="rect">
            <a:avLst/>
          </a:prstGeom>
          <a:noFill/>
          <a:ln w="9525">
            <a:noFill/>
            <a:miter lim="800000"/>
            <a:headEnd/>
            <a:tailEnd/>
          </a:ln>
        </p:spPr>
      </p:pic>
      <p:pic>
        <p:nvPicPr>
          <p:cNvPr id="19" name="Picture 10064" descr="LOGO DEL CUERPO (VERDE)"/>
          <p:cNvPicPr>
            <a:picLocks noChangeAspect="1" noChangeArrowheads="1"/>
          </p:cNvPicPr>
          <p:nvPr/>
        </p:nvPicPr>
        <p:blipFill>
          <a:blip r:embed="rId7" cstate="print"/>
          <a:srcRect/>
          <a:stretch>
            <a:fillRect/>
          </a:stretch>
        </p:blipFill>
        <p:spPr bwMode="auto">
          <a:xfrm>
            <a:off x="8001000" y="6072206"/>
            <a:ext cx="936625" cy="739775"/>
          </a:xfrm>
          <a:prstGeom prst="rect">
            <a:avLst/>
          </a:prstGeom>
          <a:noFill/>
          <a:ln w="9525">
            <a:noFill/>
            <a:miter lim="800000"/>
            <a:headEnd/>
            <a:tailEnd/>
          </a:ln>
          <a:effectLst>
            <a:outerShdw blurRad="50800" dist="152400" dir="2760000" algn="ctr" rotWithShape="0">
              <a:srgbClr val="000000">
                <a:alpha val="48000"/>
              </a:srgbClr>
            </a:outerShdw>
          </a:effectLst>
        </p:spPr>
      </p:pic>
      <p:sp>
        <p:nvSpPr>
          <p:cNvPr id="18" name="Text Box 10065"/>
          <p:cNvSpPr txBox="1">
            <a:spLocks noChangeArrowheads="1"/>
          </p:cNvSpPr>
          <p:nvPr/>
        </p:nvSpPr>
        <p:spPr bwMode="auto">
          <a:xfrm>
            <a:off x="4500562" y="732828"/>
            <a:ext cx="1785950" cy="630942"/>
          </a:xfrm>
          <a:prstGeom prst="rect">
            <a:avLst/>
          </a:prstGeom>
        </p:spPr>
        <p:txBody>
          <a:bodyPr wrap="square">
            <a:spAutoFit/>
          </a:bodyPr>
          <a:lstStyle/>
          <a:p>
            <a:r>
              <a:rPr lang="es-EC" sz="1000" b="1" dirty="0" smtClean="0">
                <a:solidFill>
                  <a:schemeClr val="bg1"/>
                </a:solidFill>
                <a:latin typeface="Century Gothic" pitchFamily="34" charset="0"/>
              </a:rPr>
              <a:t>Símbolos en </a:t>
            </a:r>
          </a:p>
          <a:p>
            <a:r>
              <a:rPr lang="es-EC" sz="1000" b="1" dirty="0" smtClean="0">
                <a:solidFill>
                  <a:schemeClr val="bg1"/>
                </a:solidFill>
                <a:latin typeface="Century Gothic" pitchFamily="34" charset="0"/>
              </a:rPr>
              <a:t>alto relieve</a:t>
            </a:r>
            <a:r>
              <a:rPr lang="es-EC" sz="1000" dirty="0" smtClean="0">
                <a:latin typeface="Century Gothic" pitchFamily="34" charset="0"/>
              </a:rPr>
              <a:t>,</a:t>
            </a: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pic>
        <p:nvPicPr>
          <p:cNvPr id="21" name="Picture 3"/>
          <p:cNvPicPr>
            <a:picLocks noChangeAspect="1" noChangeArrowheads="1"/>
          </p:cNvPicPr>
          <p:nvPr/>
        </p:nvPicPr>
        <p:blipFill>
          <a:blip r:embed="rId8" cstate="print"/>
          <a:srcRect l="44508" t="44417" r="34085" b="33815"/>
          <a:stretch>
            <a:fillRect/>
          </a:stretch>
        </p:blipFill>
        <p:spPr bwMode="auto">
          <a:xfrm>
            <a:off x="4611345" y="3500438"/>
            <a:ext cx="4376239" cy="2522140"/>
          </a:xfrm>
          <a:prstGeom prst="rect">
            <a:avLst/>
          </a:prstGeom>
          <a:blipFill>
            <a:blip r:embed="rId9" cstate="print"/>
            <a:tile tx="0" ty="0" sx="100000" sy="100000" flip="none" algn="tl"/>
          </a:blipFill>
          <a:ln w="9525">
            <a:noFill/>
            <a:miter lim="800000"/>
            <a:headEnd/>
            <a:tailEnd/>
          </a:ln>
          <a:effectLst/>
        </p:spPr>
      </p:pic>
      <p:sp>
        <p:nvSpPr>
          <p:cNvPr id="31" name="Text Box 10065"/>
          <p:cNvSpPr txBox="1">
            <a:spLocks noChangeArrowheads="1"/>
          </p:cNvSpPr>
          <p:nvPr/>
        </p:nvSpPr>
        <p:spPr bwMode="auto">
          <a:xfrm>
            <a:off x="6557976" y="523276"/>
            <a:ext cx="785818" cy="477054"/>
          </a:xfrm>
          <a:prstGeom prst="rect">
            <a:avLst/>
          </a:prstGeom>
        </p:spPr>
        <p:txBody>
          <a:bodyPr wrap="square">
            <a:spAutoFit/>
          </a:bodyPr>
          <a:lstStyle/>
          <a:p>
            <a:r>
              <a:rPr lang="es-EC" sz="1000" b="1" dirty="0" smtClean="0">
                <a:solidFill>
                  <a:schemeClr val="bg1"/>
                </a:solidFill>
                <a:latin typeface="Century Gothic" pitchFamily="34" charset="0"/>
              </a:rPr>
              <a:t>15.00</a:t>
            </a: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grpSp>
        <p:nvGrpSpPr>
          <p:cNvPr id="2" name="14 Grupo"/>
          <p:cNvGrpSpPr>
            <a:grpSpLocks/>
          </p:cNvGrpSpPr>
          <p:nvPr/>
        </p:nvGrpSpPr>
        <p:grpSpPr bwMode="auto">
          <a:xfrm flipV="1">
            <a:off x="4572000" y="928670"/>
            <a:ext cx="1571636" cy="714380"/>
            <a:chOff x="5572132" y="3357562"/>
            <a:chExt cx="785818" cy="358778"/>
          </a:xfrm>
        </p:grpSpPr>
        <p:cxnSp>
          <p:nvCxnSpPr>
            <p:cNvPr id="16" name="15 Conector recto de flecha"/>
            <p:cNvCxnSpPr/>
            <p:nvPr/>
          </p:nvCxnSpPr>
          <p:spPr>
            <a:xfrm rot="5400000" flipH="1" flipV="1">
              <a:off x="6036781" y="3393136"/>
              <a:ext cx="357156" cy="285752"/>
            </a:xfrm>
            <a:prstGeom prst="straightConnector1">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rot="10800000">
              <a:off x="5572417" y="3714591"/>
              <a:ext cx="500065" cy="17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2" name="Text Box 10065"/>
          <p:cNvSpPr txBox="1">
            <a:spLocks noChangeArrowheads="1"/>
          </p:cNvSpPr>
          <p:nvPr/>
        </p:nvSpPr>
        <p:spPr bwMode="auto">
          <a:xfrm>
            <a:off x="4572000" y="2166128"/>
            <a:ext cx="857256" cy="477054"/>
          </a:xfrm>
          <a:prstGeom prst="rect">
            <a:avLst/>
          </a:prstGeom>
        </p:spPr>
        <p:txBody>
          <a:bodyPr wrap="square">
            <a:spAutoFit/>
          </a:bodyPr>
          <a:lstStyle/>
          <a:p>
            <a:r>
              <a:rPr lang="es-EC" sz="1000" b="1" dirty="0" smtClean="0">
                <a:latin typeface="Century Gothic" pitchFamily="34" charset="0"/>
              </a:rPr>
              <a:t>CICLOVIA</a:t>
            </a:r>
            <a:endParaRPr lang="es-EC" sz="1000" dirty="0" smtClean="0">
              <a:latin typeface="Century Gothic" pitchFamily="34" charset="0"/>
            </a:endParaRP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sp>
        <p:nvSpPr>
          <p:cNvPr id="33" name="Text Box 10065"/>
          <p:cNvSpPr txBox="1">
            <a:spLocks noChangeArrowheads="1"/>
          </p:cNvSpPr>
          <p:nvPr/>
        </p:nvSpPr>
        <p:spPr bwMode="auto">
          <a:xfrm>
            <a:off x="4567236" y="1643050"/>
            <a:ext cx="1004895" cy="477054"/>
          </a:xfrm>
          <a:prstGeom prst="rect">
            <a:avLst/>
          </a:prstGeom>
        </p:spPr>
        <p:txBody>
          <a:bodyPr wrap="square">
            <a:spAutoFit/>
          </a:bodyPr>
          <a:lstStyle/>
          <a:p>
            <a:r>
              <a:rPr lang="es-EC" sz="1000" b="1" dirty="0" smtClean="0">
                <a:latin typeface="Century Gothic" pitchFamily="34" charset="0"/>
              </a:rPr>
              <a:t>CAMINERIA</a:t>
            </a:r>
            <a:endParaRPr lang="es-EC" sz="1000" dirty="0" smtClean="0">
              <a:latin typeface="Century Gothic" pitchFamily="34" charset="0"/>
            </a:endParaRP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sp>
        <p:nvSpPr>
          <p:cNvPr id="34" name="Text Box 10065"/>
          <p:cNvSpPr txBox="1">
            <a:spLocks noChangeArrowheads="1"/>
          </p:cNvSpPr>
          <p:nvPr/>
        </p:nvSpPr>
        <p:spPr bwMode="auto">
          <a:xfrm>
            <a:off x="4572000" y="2881309"/>
            <a:ext cx="1000132" cy="630942"/>
          </a:xfrm>
          <a:prstGeom prst="rect">
            <a:avLst/>
          </a:prstGeom>
        </p:spPr>
        <p:txBody>
          <a:bodyPr wrap="square">
            <a:spAutoFit/>
          </a:bodyPr>
          <a:lstStyle/>
          <a:p>
            <a:r>
              <a:rPr lang="es-EC" sz="1000" b="1" dirty="0" smtClean="0">
                <a:latin typeface="Century Gothic" pitchFamily="34" charset="0"/>
              </a:rPr>
              <a:t>CALZADA VEHICULAR</a:t>
            </a:r>
            <a:endParaRPr lang="es-EC" sz="1000" dirty="0" smtClean="0">
              <a:latin typeface="Century Gothic" pitchFamily="34" charset="0"/>
            </a:endParaRP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cxnSp>
        <p:nvCxnSpPr>
          <p:cNvPr id="36" name="35 Conector recto de flecha"/>
          <p:cNvCxnSpPr/>
          <p:nvPr/>
        </p:nvCxnSpPr>
        <p:spPr>
          <a:xfrm>
            <a:off x="4929190" y="714356"/>
            <a:ext cx="3857652" cy="158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 Box 10065"/>
          <p:cNvSpPr txBox="1">
            <a:spLocks noChangeArrowheads="1"/>
          </p:cNvSpPr>
          <p:nvPr/>
        </p:nvSpPr>
        <p:spPr bwMode="auto">
          <a:xfrm>
            <a:off x="6486538" y="1195372"/>
            <a:ext cx="1004895" cy="477054"/>
          </a:xfrm>
          <a:prstGeom prst="rect">
            <a:avLst/>
          </a:prstGeom>
        </p:spPr>
        <p:txBody>
          <a:bodyPr wrap="square">
            <a:spAutoFit/>
          </a:bodyPr>
          <a:lstStyle/>
          <a:p>
            <a:r>
              <a:rPr lang="es-EC" sz="1000" b="1" dirty="0" smtClean="0">
                <a:latin typeface="Century Gothic" pitchFamily="34" charset="0"/>
              </a:rPr>
              <a:t>BALCON</a:t>
            </a:r>
            <a:endParaRPr lang="es-EC" sz="1000" dirty="0" smtClean="0">
              <a:latin typeface="Century Gothic" pitchFamily="34" charset="0"/>
            </a:endParaRP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sp>
        <p:nvSpPr>
          <p:cNvPr id="39" name="Text Box 10065"/>
          <p:cNvSpPr txBox="1">
            <a:spLocks noChangeArrowheads="1"/>
          </p:cNvSpPr>
          <p:nvPr/>
        </p:nvSpPr>
        <p:spPr bwMode="auto">
          <a:xfrm>
            <a:off x="4572000" y="2571744"/>
            <a:ext cx="1000132" cy="477054"/>
          </a:xfrm>
          <a:prstGeom prst="rect">
            <a:avLst/>
          </a:prstGeom>
        </p:spPr>
        <p:txBody>
          <a:bodyPr wrap="square">
            <a:spAutoFit/>
          </a:bodyPr>
          <a:lstStyle/>
          <a:p>
            <a:r>
              <a:rPr lang="es-EC" sz="1000" b="1" dirty="0" smtClean="0">
                <a:latin typeface="Century Gothic" pitchFamily="34" charset="0"/>
              </a:rPr>
              <a:t>REFUGIO</a:t>
            </a:r>
            <a:endParaRPr lang="es-EC" sz="1000" dirty="0" smtClean="0">
              <a:latin typeface="Century Gothic" pitchFamily="34" charset="0"/>
            </a:endParaRP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cxnSp>
        <p:nvCxnSpPr>
          <p:cNvPr id="40" name="39 Conector recto de flecha"/>
          <p:cNvCxnSpPr/>
          <p:nvPr/>
        </p:nvCxnSpPr>
        <p:spPr>
          <a:xfrm rot="5400000">
            <a:off x="8577290" y="1352536"/>
            <a:ext cx="561980" cy="158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 Box 10065"/>
          <p:cNvSpPr txBox="1">
            <a:spLocks noChangeArrowheads="1"/>
          </p:cNvSpPr>
          <p:nvPr/>
        </p:nvSpPr>
        <p:spPr bwMode="auto">
          <a:xfrm>
            <a:off x="8786842" y="1237434"/>
            <a:ext cx="785818" cy="477054"/>
          </a:xfrm>
          <a:prstGeom prst="rect">
            <a:avLst/>
          </a:prstGeom>
        </p:spPr>
        <p:txBody>
          <a:bodyPr wrap="square">
            <a:spAutoFit/>
          </a:bodyPr>
          <a:lstStyle/>
          <a:p>
            <a:r>
              <a:rPr lang="es-EC" sz="1000" b="1" dirty="0" smtClean="0">
                <a:solidFill>
                  <a:schemeClr val="bg1"/>
                </a:solidFill>
                <a:latin typeface="Century Gothic" pitchFamily="34" charset="0"/>
              </a:rPr>
              <a:t>2.40</a:t>
            </a: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sp>
        <p:nvSpPr>
          <p:cNvPr id="44" name="Text Box 10065"/>
          <p:cNvSpPr txBox="1">
            <a:spLocks noChangeArrowheads="1"/>
          </p:cNvSpPr>
          <p:nvPr/>
        </p:nvSpPr>
        <p:spPr bwMode="auto">
          <a:xfrm>
            <a:off x="6500826" y="3643314"/>
            <a:ext cx="1004895" cy="477054"/>
          </a:xfrm>
          <a:prstGeom prst="rect">
            <a:avLst/>
          </a:prstGeom>
        </p:spPr>
        <p:txBody>
          <a:bodyPr wrap="square">
            <a:spAutoFit/>
          </a:bodyPr>
          <a:lstStyle/>
          <a:p>
            <a:r>
              <a:rPr lang="es-EC" sz="1000" b="1" dirty="0" smtClean="0">
                <a:latin typeface="Century Gothic" pitchFamily="34" charset="0"/>
              </a:rPr>
              <a:t>BALCON</a:t>
            </a:r>
            <a:endParaRPr lang="es-EC" sz="1000" dirty="0" smtClean="0">
              <a:latin typeface="Century Gothic" pitchFamily="34" charset="0"/>
            </a:endParaRP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sp>
        <p:nvSpPr>
          <p:cNvPr id="45" name="Text Box 10065"/>
          <p:cNvSpPr txBox="1">
            <a:spLocks noChangeArrowheads="1"/>
          </p:cNvSpPr>
          <p:nvPr/>
        </p:nvSpPr>
        <p:spPr bwMode="auto">
          <a:xfrm>
            <a:off x="4714876" y="3500438"/>
            <a:ext cx="1004895" cy="630942"/>
          </a:xfrm>
          <a:prstGeom prst="rect">
            <a:avLst/>
          </a:prstGeom>
        </p:spPr>
        <p:txBody>
          <a:bodyPr wrap="square">
            <a:spAutoFit/>
          </a:bodyPr>
          <a:lstStyle/>
          <a:p>
            <a:r>
              <a:rPr lang="es-EC" sz="1000" b="1" dirty="0" smtClean="0">
                <a:latin typeface="Century Gothic" pitchFamily="34" charset="0"/>
              </a:rPr>
              <a:t>Símbolos en Alto Relieve</a:t>
            </a:r>
            <a:endParaRPr lang="es-EC" sz="1000" dirty="0" smtClean="0">
              <a:latin typeface="Century Gothic" pitchFamily="34" charset="0"/>
            </a:endParaRP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sp>
        <p:nvSpPr>
          <p:cNvPr id="47" name="Text Box 10065"/>
          <p:cNvSpPr txBox="1">
            <a:spLocks noChangeArrowheads="1"/>
          </p:cNvSpPr>
          <p:nvPr/>
        </p:nvSpPr>
        <p:spPr bwMode="auto">
          <a:xfrm>
            <a:off x="4643438" y="4380706"/>
            <a:ext cx="1004895" cy="477054"/>
          </a:xfrm>
          <a:prstGeom prst="rect">
            <a:avLst/>
          </a:prstGeom>
        </p:spPr>
        <p:txBody>
          <a:bodyPr wrap="square">
            <a:spAutoFit/>
          </a:bodyPr>
          <a:lstStyle/>
          <a:p>
            <a:r>
              <a:rPr lang="es-EC" sz="1000" b="1" dirty="0" smtClean="0">
                <a:latin typeface="Century Gothic" pitchFamily="34" charset="0"/>
              </a:rPr>
              <a:t>CAMINERIA</a:t>
            </a:r>
            <a:endParaRPr lang="es-EC" sz="1000" dirty="0" smtClean="0">
              <a:latin typeface="Century Gothic" pitchFamily="34" charset="0"/>
            </a:endParaRP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sp>
        <p:nvSpPr>
          <p:cNvPr id="48" name="Text Box 10065"/>
          <p:cNvSpPr txBox="1">
            <a:spLocks noChangeArrowheads="1"/>
          </p:cNvSpPr>
          <p:nvPr/>
        </p:nvSpPr>
        <p:spPr bwMode="auto">
          <a:xfrm>
            <a:off x="4714876" y="5572140"/>
            <a:ext cx="857256" cy="477054"/>
          </a:xfrm>
          <a:prstGeom prst="rect">
            <a:avLst/>
          </a:prstGeom>
        </p:spPr>
        <p:txBody>
          <a:bodyPr wrap="square">
            <a:spAutoFit/>
          </a:bodyPr>
          <a:lstStyle/>
          <a:p>
            <a:r>
              <a:rPr lang="es-EC" sz="1000" b="1" dirty="0" smtClean="0">
                <a:latin typeface="Century Gothic" pitchFamily="34" charset="0"/>
              </a:rPr>
              <a:t>CICLOVIA</a:t>
            </a:r>
            <a:endParaRPr lang="es-EC" sz="1000" dirty="0" smtClean="0">
              <a:latin typeface="Century Gothic" pitchFamily="34" charset="0"/>
            </a:endParaRP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cxnSp>
        <p:nvCxnSpPr>
          <p:cNvPr id="49" name="48 Conector recto de flecha"/>
          <p:cNvCxnSpPr/>
          <p:nvPr/>
        </p:nvCxnSpPr>
        <p:spPr>
          <a:xfrm rot="5400000">
            <a:off x="8470133" y="2040721"/>
            <a:ext cx="776294" cy="158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 Box 10065"/>
          <p:cNvSpPr txBox="1">
            <a:spLocks noChangeArrowheads="1"/>
          </p:cNvSpPr>
          <p:nvPr/>
        </p:nvSpPr>
        <p:spPr bwMode="auto">
          <a:xfrm>
            <a:off x="8786842" y="1951814"/>
            <a:ext cx="785818" cy="477054"/>
          </a:xfrm>
          <a:prstGeom prst="rect">
            <a:avLst/>
          </a:prstGeom>
        </p:spPr>
        <p:txBody>
          <a:bodyPr wrap="square">
            <a:spAutoFit/>
          </a:bodyPr>
          <a:lstStyle/>
          <a:p>
            <a:r>
              <a:rPr lang="es-EC" sz="1000" b="1" dirty="0" smtClean="0">
                <a:solidFill>
                  <a:schemeClr val="bg1"/>
                </a:solidFill>
                <a:latin typeface="Century Gothic" pitchFamily="34" charset="0"/>
              </a:rPr>
              <a:t>3.00</a:t>
            </a:r>
          </a:p>
          <a:p>
            <a:pPr>
              <a:spcBef>
                <a:spcPct val="50000"/>
              </a:spcBef>
              <a:defRPr/>
            </a:pPr>
            <a:endParaRPr lang="es-ES" sz="1000" b="1" dirty="0">
              <a:effectLst>
                <a:outerShdw blurRad="38100" dist="38100" dir="2700000" algn="tl">
                  <a:srgbClr val="000000">
                    <a:alpha val="43137"/>
                  </a:srgbClr>
                </a:outerShdw>
              </a:effectLst>
              <a:latin typeface="Century Gothic" pitchFamily="34" charset="0"/>
            </a:endParaRPr>
          </a:p>
        </p:txBody>
      </p:sp>
      <p:cxnSp>
        <p:nvCxnSpPr>
          <p:cNvPr id="52" name="51 Conector recto de flecha"/>
          <p:cNvCxnSpPr/>
          <p:nvPr/>
        </p:nvCxnSpPr>
        <p:spPr>
          <a:xfrm rot="5400000">
            <a:off x="7510484" y="4090991"/>
            <a:ext cx="428627" cy="1588"/>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 name="Text Box 10065"/>
          <p:cNvSpPr txBox="1">
            <a:spLocks noChangeArrowheads="1"/>
          </p:cNvSpPr>
          <p:nvPr/>
        </p:nvSpPr>
        <p:spPr bwMode="auto">
          <a:xfrm>
            <a:off x="7715272" y="3714752"/>
            <a:ext cx="785818" cy="477054"/>
          </a:xfrm>
          <a:prstGeom prst="rect">
            <a:avLst/>
          </a:prstGeom>
        </p:spPr>
        <p:txBody>
          <a:bodyPr wrap="square">
            <a:spAutoFit/>
          </a:bodyPr>
          <a:lstStyle/>
          <a:p>
            <a:r>
              <a:rPr lang="es-EC" sz="1000" b="1" dirty="0" smtClean="0">
                <a:solidFill>
                  <a:srgbClr val="C00000"/>
                </a:solidFill>
                <a:latin typeface="Century Gothic" pitchFamily="34" charset="0"/>
              </a:rPr>
              <a:t>0.50</a:t>
            </a:r>
          </a:p>
          <a:p>
            <a:pPr>
              <a:spcBef>
                <a:spcPct val="50000"/>
              </a:spcBef>
              <a:defRPr/>
            </a:pPr>
            <a:endParaRPr lang="es-ES" sz="1000" b="1" dirty="0">
              <a:solidFill>
                <a:srgbClr val="C00000"/>
              </a:solidFill>
              <a:effectLst>
                <a:outerShdw blurRad="38100" dist="38100" dir="2700000" algn="tl">
                  <a:srgbClr val="000000">
                    <a:alpha val="43137"/>
                  </a:srgbClr>
                </a:outerShdw>
              </a:effectLst>
              <a:latin typeface="Century Gothic" pitchFamily="34" charset="0"/>
            </a:endParaRPr>
          </a:p>
        </p:txBody>
      </p:sp>
      <p:cxnSp>
        <p:nvCxnSpPr>
          <p:cNvPr id="56" name="55 Conector recto"/>
          <p:cNvCxnSpPr/>
          <p:nvPr/>
        </p:nvCxnSpPr>
        <p:spPr>
          <a:xfrm rot="5400000" flipH="1" flipV="1">
            <a:off x="7786710" y="3929066"/>
            <a:ext cx="142876" cy="14287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Rectángulo"/>
          <p:cNvSpPr/>
          <p:nvPr/>
        </p:nvSpPr>
        <p:spPr>
          <a:xfrm>
            <a:off x="2714612" y="6215082"/>
            <a:ext cx="4286280" cy="540669"/>
          </a:xfrm>
          <a:prstGeom prst="rect">
            <a:avLst/>
          </a:prstGeom>
          <a:solidFill>
            <a:srgbClr val="92D050"/>
          </a:solidFill>
          <a:ln>
            <a:solidFill>
              <a:srgbClr val="92D050"/>
            </a:solidFill>
          </a:ln>
        </p:spPr>
        <p:style>
          <a:lnRef idx="0">
            <a:schemeClr val="accent3"/>
          </a:lnRef>
          <a:fillRef idx="3">
            <a:schemeClr val="accent3"/>
          </a:fillRef>
          <a:effectRef idx="3">
            <a:schemeClr val="accent3"/>
          </a:effectRef>
          <a:fontRef idx="minor">
            <a:schemeClr val="lt1"/>
          </a:fontRef>
        </p:style>
        <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200" b="1" kern="1200" dirty="0" smtClean="0">
                <a:solidFill>
                  <a:schemeClr val="bg1"/>
                </a:solidFill>
                <a:latin typeface="Century Gothic" pitchFamily="34" charset="0"/>
              </a:rPr>
              <a:t>BALCONES</a:t>
            </a:r>
            <a:endParaRPr lang="es-ES" sz="3200" b="1" kern="1200"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 name="10 Rectángulo"/>
          <p:cNvSpPr/>
          <p:nvPr/>
        </p:nvSpPr>
        <p:spPr>
          <a:xfrm>
            <a:off x="214314" y="58143"/>
            <a:ext cx="8715404" cy="523220"/>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s-ES" sz="2800" b="1" dirty="0">
                <a:ln>
                  <a:prstDash val="solid"/>
                </a:ln>
                <a:solidFill>
                  <a:srgbClr val="003300"/>
                </a:solidFill>
                <a:effectLst>
                  <a:outerShdw blurRad="38100" dist="38100" dir="2700000" algn="tl">
                    <a:srgbClr val="000000">
                      <a:alpha val="43137"/>
                    </a:srgbClr>
                  </a:outerShdw>
                </a:effectLst>
              </a:rPr>
              <a:t>CUERPO DE INGENIEROS DEL EJERCITO</a:t>
            </a:r>
          </a:p>
        </p:txBody>
      </p:sp>
      <p:sp>
        <p:nvSpPr>
          <p:cNvPr id="14" name="13 CuadroTexto"/>
          <p:cNvSpPr txBox="1"/>
          <p:nvPr/>
        </p:nvSpPr>
        <p:spPr>
          <a:xfrm>
            <a:off x="3418075" y="5715016"/>
            <a:ext cx="3511379" cy="400110"/>
          </a:xfrm>
          <a:prstGeom prst="rect">
            <a:avLst/>
          </a:prstGeom>
          <a:noFill/>
        </p:spPr>
        <p:txBody>
          <a:bodyPr wrap="square">
            <a:spAutoFit/>
          </a:bodyPr>
          <a:lstStyle/>
          <a:p>
            <a:pPr>
              <a:defRPr/>
            </a:pPr>
            <a:r>
              <a:rPr lang="es-ES" sz="2000" b="1" dirty="0">
                <a:ln>
                  <a:prstDash val="solid"/>
                </a:ln>
                <a:effectLst>
                  <a:outerShdw blurRad="88000" dist="50800" dir="5040000" algn="tl">
                    <a:schemeClr val="accent4">
                      <a:tint val="80000"/>
                      <a:satMod val="250000"/>
                      <a:alpha val="45000"/>
                    </a:schemeClr>
                  </a:outerShdw>
                </a:effectLst>
              </a:rPr>
              <a:t>ACCESO </a:t>
            </a:r>
            <a:r>
              <a:rPr lang="es-ES" sz="2000" b="1" dirty="0" smtClean="0">
                <a:ln>
                  <a:prstDash val="solid"/>
                </a:ln>
                <a:effectLst>
                  <a:outerShdw blurRad="88000" dist="50800" dir="5040000" algn="tl">
                    <a:schemeClr val="accent4">
                      <a:tint val="80000"/>
                      <a:satMod val="250000"/>
                      <a:alpha val="45000"/>
                    </a:schemeClr>
                  </a:outerShdw>
                </a:effectLst>
              </a:rPr>
              <a:t>  SAN VICENTE</a:t>
            </a:r>
            <a:endParaRPr lang="es-ES" sz="2000" b="1" dirty="0">
              <a:ln>
                <a:prstDash val="solid"/>
              </a:ln>
              <a:effectLst>
                <a:outerShdw blurRad="88000" dist="50800" dir="5040000" algn="tl">
                  <a:schemeClr val="accent4">
                    <a:tint val="80000"/>
                    <a:satMod val="250000"/>
                    <a:alpha val="45000"/>
                  </a:schemeClr>
                </a:outerShdw>
              </a:effectLst>
            </a:endParaRPr>
          </a:p>
        </p:txBody>
      </p:sp>
      <p:sp>
        <p:nvSpPr>
          <p:cNvPr id="10" name="9 CuadroTexto"/>
          <p:cNvSpPr txBox="1"/>
          <p:nvPr/>
        </p:nvSpPr>
        <p:spPr>
          <a:xfrm>
            <a:off x="1143000" y="357166"/>
            <a:ext cx="6715125" cy="522287"/>
          </a:xfrm>
          <a:prstGeom prst="rect">
            <a:avLst/>
          </a:prstGeom>
          <a:noFill/>
        </p:spPr>
        <p:txBody>
          <a:bodyPr>
            <a:spAutoFit/>
          </a:bodyPr>
          <a:lstStyle/>
          <a:p>
            <a:pPr algn="ctr">
              <a:defRPr/>
            </a:pPr>
            <a:r>
              <a:rPr lang="es-ES" sz="2800" b="1" dirty="0">
                <a:ln>
                  <a:prstDash val="solid"/>
                </a:ln>
                <a:solidFill>
                  <a:srgbClr val="C00000"/>
                </a:solidFill>
                <a:effectLst>
                  <a:outerShdw blurRad="88000" dist="50800" dir="5040000" algn="tl">
                    <a:schemeClr val="accent4">
                      <a:tint val="80000"/>
                      <a:satMod val="250000"/>
                      <a:alpha val="45000"/>
                    </a:schemeClr>
                  </a:outerShdw>
                </a:effectLst>
              </a:rPr>
              <a:t>GRUPO DE TRABAJO MANABI</a:t>
            </a:r>
          </a:p>
        </p:txBody>
      </p:sp>
      <p:pic>
        <p:nvPicPr>
          <p:cNvPr id="2050" name="Picture 2"/>
          <p:cNvPicPr>
            <a:picLocks noChangeAspect="1" noChangeArrowheads="1"/>
          </p:cNvPicPr>
          <p:nvPr/>
        </p:nvPicPr>
        <p:blipFill>
          <a:blip r:embed="rId2" cstate="print"/>
          <a:srcRect l="11719" t="17578" r="6836" b="13574"/>
          <a:stretch>
            <a:fillRect/>
          </a:stretch>
        </p:blipFill>
        <p:spPr bwMode="auto">
          <a:xfrm>
            <a:off x="214282" y="1000108"/>
            <a:ext cx="8501122" cy="5359906"/>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 name="10 Rectángulo"/>
          <p:cNvSpPr/>
          <p:nvPr/>
        </p:nvSpPr>
        <p:spPr>
          <a:xfrm>
            <a:off x="214314" y="58143"/>
            <a:ext cx="8715404" cy="523220"/>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s-ES" sz="2800" b="1" dirty="0">
                <a:ln>
                  <a:prstDash val="solid"/>
                </a:ln>
                <a:solidFill>
                  <a:srgbClr val="003300"/>
                </a:solidFill>
                <a:effectLst>
                  <a:outerShdw blurRad="38100" dist="38100" dir="2700000" algn="tl">
                    <a:srgbClr val="000000">
                      <a:alpha val="43137"/>
                    </a:srgbClr>
                  </a:outerShdw>
                </a:effectLst>
              </a:rPr>
              <a:t>CUERPO DE INGENIEROS DEL EJERCITO</a:t>
            </a:r>
          </a:p>
        </p:txBody>
      </p:sp>
      <p:pic>
        <p:nvPicPr>
          <p:cNvPr id="12" name="Picture 1"/>
          <p:cNvPicPr>
            <a:picLocks noChangeAspect="1" noChangeArrowheads="1"/>
          </p:cNvPicPr>
          <p:nvPr/>
        </p:nvPicPr>
        <p:blipFill>
          <a:blip r:embed="rId2" cstate="print"/>
          <a:srcRect l="8202" t="18905" r="5664" b="15039"/>
          <a:stretch>
            <a:fillRect/>
          </a:stretch>
        </p:blipFill>
        <p:spPr bwMode="auto">
          <a:xfrm>
            <a:off x="275446" y="776480"/>
            <a:ext cx="8616303" cy="5286412"/>
          </a:xfrm>
          <a:prstGeom prst="rect">
            <a:avLst/>
          </a:prstGeom>
          <a:ln>
            <a:noFill/>
          </a:ln>
          <a:effectLst>
            <a:outerShdw blurRad="190500" algn="tl" rotWithShape="0">
              <a:srgbClr val="000000">
                <a:alpha val="70000"/>
              </a:srgbClr>
            </a:outerShdw>
          </a:effectLst>
        </p:spPr>
      </p:pic>
      <p:sp>
        <p:nvSpPr>
          <p:cNvPr id="14" name="13 CuadroTexto"/>
          <p:cNvSpPr txBox="1"/>
          <p:nvPr/>
        </p:nvSpPr>
        <p:spPr>
          <a:xfrm>
            <a:off x="3418075" y="6215082"/>
            <a:ext cx="2011181" cy="400110"/>
          </a:xfrm>
          <a:prstGeom prst="rect">
            <a:avLst/>
          </a:prstGeom>
          <a:noFill/>
        </p:spPr>
        <p:txBody>
          <a:bodyPr wrap="square">
            <a:spAutoFit/>
          </a:bodyPr>
          <a:lstStyle/>
          <a:p>
            <a:pPr>
              <a:defRPr/>
            </a:pPr>
            <a:r>
              <a:rPr lang="es-ES" sz="2000" b="1" dirty="0">
                <a:ln>
                  <a:prstDash val="solid"/>
                </a:ln>
                <a:effectLst>
                  <a:outerShdw blurRad="88000" dist="50800" dir="5040000" algn="tl">
                    <a:schemeClr val="accent4">
                      <a:tint val="80000"/>
                      <a:satMod val="250000"/>
                      <a:alpha val="45000"/>
                    </a:schemeClr>
                  </a:outerShdw>
                </a:effectLst>
              </a:rPr>
              <a:t>ACCESO </a:t>
            </a:r>
            <a:r>
              <a:rPr lang="es-ES" sz="2000" b="1" dirty="0" smtClean="0">
                <a:ln>
                  <a:prstDash val="solid"/>
                </a:ln>
                <a:effectLst>
                  <a:outerShdw blurRad="88000" dist="50800" dir="5040000" algn="tl">
                    <a:schemeClr val="accent4">
                      <a:tint val="80000"/>
                      <a:satMod val="250000"/>
                      <a:alpha val="45000"/>
                    </a:schemeClr>
                  </a:outerShdw>
                </a:effectLst>
              </a:rPr>
              <a:t>  BAHIA </a:t>
            </a:r>
            <a:endParaRPr lang="es-ES" sz="2000" b="1" dirty="0">
              <a:ln>
                <a:prstDash val="solid"/>
              </a:ln>
              <a:effectLst>
                <a:outerShdw blurRad="88000" dist="50800" dir="5040000" algn="tl">
                  <a:schemeClr val="accent4">
                    <a:tint val="80000"/>
                    <a:satMod val="250000"/>
                    <a:alpha val="45000"/>
                  </a:schemeClr>
                </a:outerShdw>
              </a:effectLst>
            </a:endParaRPr>
          </a:p>
        </p:txBody>
      </p:sp>
      <p:sp>
        <p:nvSpPr>
          <p:cNvPr id="10" name="9 CuadroTexto"/>
          <p:cNvSpPr txBox="1"/>
          <p:nvPr/>
        </p:nvSpPr>
        <p:spPr>
          <a:xfrm>
            <a:off x="1143000" y="357166"/>
            <a:ext cx="6715125" cy="522287"/>
          </a:xfrm>
          <a:prstGeom prst="rect">
            <a:avLst/>
          </a:prstGeom>
          <a:noFill/>
        </p:spPr>
        <p:txBody>
          <a:bodyPr>
            <a:spAutoFit/>
          </a:bodyPr>
          <a:lstStyle/>
          <a:p>
            <a:pPr algn="ctr">
              <a:defRPr/>
            </a:pPr>
            <a:r>
              <a:rPr lang="es-ES" sz="2800" b="1" dirty="0">
                <a:ln>
                  <a:prstDash val="solid"/>
                </a:ln>
                <a:solidFill>
                  <a:srgbClr val="C00000"/>
                </a:solidFill>
                <a:effectLst>
                  <a:outerShdw blurRad="88000" dist="50800" dir="5040000" algn="tl">
                    <a:schemeClr val="accent4">
                      <a:tint val="80000"/>
                      <a:satMod val="250000"/>
                      <a:alpha val="45000"/>
                    </a:schemeClr>
                  </a:outerShdw>
                </a:effectLst>
              </a:rPr>
              <a:t>GRUPO DE TRABAJO MANABI</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PLANTILLA GTMANABI(4).jpg"/>
          <p:cNvPicPr>
            <a:picLocks noChangeAspect="1" noChangeArrowheads="1"/>
          </p:cNvPicPr>
          <p:nvPr/>
        </p:nvPicPr>
        <p:blipFill>
          <a:blip r:embed="rId2" cstate="print"/>
          <a:srcRect/>
          <a:stretch>
            <a:fillRect/>
          </a:stretch>
        </p:blipFill>
        <p:spPr bwMode="auto">
          <a:xfrm>
            <a:off x="0" y="0"/>
            <a:ext cx="9259602" cy="6858000"/>
          </a:xfrm>
          <a:prstGeom prst="rect">
            <a:avLst/>
          </a:prstGeom>
          <a:noFill/>
        </p:spPr>
      </p:pic>
      <p:sp>
        <p:nvSpPr>
          <p:cNvPr id="3" name="2 Marcador de contenido"/>
          <p:cNvSpPr>
            <a:spLocks noGrp="1"/>
          </p:cNvSpPr>
          <p:nvPr>
            <p:ph sz="quarter" idx="1"/>
          </p:nvPr>
        </p:nvSpPr>
        <p:spPr>
          <a:xfrm>
            <a:off x="885828" y="1571612"/>
            <a:ext cx="8186766" cy="4143404"/>
          </a:xfrm>
          <a:no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oAutofit/>
          </a:bodyPr>
          <a:lstStyle/>
          <a:p>
            <a:pPr algn="just"/>
            <a:r>
              <a:rPr lang="es-ES" sz="1600" dirty="0" smtClean="0">
                <a:solidFill>
                  <a:schemeClr val="tx1"/>
                </a:solidFill>
              </a:rPr>
              <a:t>OBRAS IMPORTANTES PERMITEN </a:t>
            </a:r>
            <a:r>
              <a:rPr lang="es-ES" sz="1600" b="1" dirty="0" smtClean="0">
                <a:solidFill>
                  <a:schemeClr val="tx1"/>
                </a:solidFill>
              </a:rPr>
              <a:t>MANTENER PERSONAL ENTRENADO</a:t>
            </a:r>
            <a:r>
              <a:rPr lang="es-ES" sz="1600" dirty="0" smtClean="0">
                <a:solidFill>
                  <a:schemeClr val="tx1"/>
                </a:solidFill>
              </a:rPr>
              <a:t>, RENOVAR EQUIPO Y SER UN SIGNIFICATIVO </a:t>
            </a:r>
            <a:r>
              <a:rPr lang="es-ES" sz="1600" b="1" dirty="0" smtClean="0">
                <a:solidFill>
                  <a:schemeClr val="tx1"/>
                </a:solidFill>
              </a:rPr>
              <a:t>APORTE A LA INGENIERÍA </a:t>
            </a:r>
            <a:r>
              <a:rPr lang="es-ES" sz="1600" b="1" smtClean="0">
                <a:solidFill>
                  <a:schemeClr val="tx1"/>
                </a:solidFill>
              </a:rPr>
              <a:t>DEL PAÍS (CEE REFERENTE CONSTR)</a:t>
            </a:r>
            <a:endParaRPr lang="es-ES" sz="1600" b="1" dirty="0" smtClean="0">
              <a:solidFill>
                <a:schemeClr val="tx1"/>
              </a:solidFill>
            </a:endParaRPr>
          </a:p>
          <a:p>
            <a:pPr algn="just"/>
            <a:r>
              <a:rPr lang="es-ES" sz="1600" dirty="0" smtClean="0">
                <a:solidFill>
                  <a:schemeClr val="tx1"/>
                </a:solidFill>
              </a:rPr>
              <a:t>IMPORTANCIA DE LOS </a:t>
            </a:r>
            <a:r>
              <a:rPr lang="es-ES" sz="1600" b="1" dirty="0" smtClean="0">
                <a:solidFill>
                  <a:schemeClr val="tx1"/>
                </a:solidFill>
              </a:rPr>
              <a:t>ESTUDIOS ESTRATIGRAFICOS </a:t>
            </a:r>
            <a:r>
              <a:rPr lang="es-ES" sz="1600" dirty="0" smtClean="0">
                <a:solidFill>
                  <a:schemeClr val="tx1"/>
                </a:solidFill>
              </a:rPr>
              <a:t>(DEFINIR CIMENTACIÓN PROFUNDA).</a:t>
            </a:r>
          </a:p>
          <a:p>
            <a:pPr algn="just"/>
            <a:r>
              <a:rPr lang="es-ES" sz="1600" dirty="0" smtClean="0">
                <a:solidFill>
                  <a:schemeClr val="tx1"/>
                </a:solidFill>
              </a:rPr>
              <a:t>PROCESO CONSTRUCTIVO </a:t>
            </a:r>
            <a:r>
              <a:rPr lang="es-ES" sz="1600" b="1" dirty="0" smtClean="0">
                <a:solidFill>
                  <a:schemeClr val="tx1"/>
                </a:solidFill>
              </a:rPr>
              <a:t>FLEXIBLE</a:t>
            </a:r>
            <a:r>
              <a:rPr lang="es-ES" sz="1600" dirty="0" smtClean="0">
                <a:solidFill>
                  <a:schemeClr val="tx1"/>
                </a:solidFill>
              </a:rPr>
              <a:t> PERMITE ALCANZAR MAYOR EFICACIA Y EFICIENCIA (AUMENTA RENDIMIENTOS)</a:t>
            </a:r>
          </a:p>
          <a:p>
            <a:pPr algn="just"/>
            <a:r>
              <a:rPr lang="es-ES" sz="1600" dirty="0" smtClean="0">
                <a:solidFill>
                  <a:schemeClr val="tx1"/>
                </a:solidFill>
              </a:rPr>
              <a:t>ELEMENTOS PREFABRICADOS POSTENSADOS </a:t>
            </a:r>
            <a:r>
              <a:rPr lang="es-ES" sz="1600" b="1" dirty="0" smtClean="0">
                <a:solidFill>
                  <a:schemeClr val="tx1"/>
                </a:solidFill>
              </a:rPr>
              <a:t>FUERA DE FABRICA </a:t>
            </a:r>
            <a:r>
              <a:rPr lang="es-ES" sz="1600" dirty="0" smtClean="0">
                <a:solidFill>
                  <a:schemeClr val="tx1"/>
                </a:solidFill>
              </a:rPr>
              <a:t>(FACILIDAD CONSTRUCTIVA). </a:t>
            </a:r>
          </a:p>
          <a:p>
            <a:pPr algn="just"/>
            <a:r>
              <a:rPr lang="es-ES" sz="1600" dirty="0" smtClean="0">
                <a:solidFill>
                  <a:schemeClr val="tx1"/>
                </a:solidFill>
              </a:rPr>
              <a:t> </a:t>
            </a:r>
            <a:r>
              <a:rPr lang="es-ES" sz="1600" dirty="0" err="1" smtClean="0">
                <a:solidFill>
                  <a:schemeClr val="tx1"/>
                </a:solidFill>
              </a:rPr>
              <a:t>GTs</a:t>
            </a:r>
            <a:r>
              <a:rPr lang="es-ES" sz="1600" dirty="0" smtClean="0">
                <a:solidFill>
                  <a:schemeClr val="tx1"/>
                </a:solidFill>
              </a:rPr>
              <a:t> CEE TIENDEN A </a:t>
            </a:r>
            <a:r>
              <a:rPr lang="es-ES" sz="1600" b="1" dirty="0" smtClean="0">
                <a:solidFill>
                  <a:schemeClr val="tx1"/>
                </a:solidFill>
              </a:rPr>
              <a:t>ESPECIALIZACIÓN</a:t>
            </a:r>
            <a:r>
              <a:rPr lang="es-ES" sz="1600" dirty="0" smtClean="0">
                <a:solidFill>
                  <a:schemeClr val="tx1"/>
                </a:solidFill>
              </a:rPr>
              <a:t>: PUENTES, VÍAS, AEROPUERTOS (CONFORMADA POR EQUIPOS MULTIDISCIPLINARIOS).  MOVILIDAD E INGENIERÍA EN GENERAL</a:t>
            </a:r>
          </a:p>
          <a:p>
            <a:pPr algn="just"/>
            <a:r>
              <a:rPr lang="es-ES" sz="1600" dirty="0" smtClean="0">
                <a:solidFill>
                  <a:schemeClr val="tx1"/>
                </a:solidFill>
              </a:rPr>
              <a:t>INNOVACION Y TRANSFERENCIA </a:t>
            </a:r>
            <a:r>
              <a:rPr lang="es-ES" sz="1600" b="1" dirty="0" smtClean="0">
                <a:solidFill>
                  <a:schemeClr val="tx1"/>
                </a:solidFill>
              </a:rPr>
              <a:t>TECNOLOGICA</a:t>
            </a:r>
            <a:r>
              <a:rPr lang="es-ES" sz="1600" dirty="0" smtClean="0">
                <a:solidFill>
                  <a:schemeClr val="tx1"/>
                </a:solidFill>
              </a:rPr>
              <a:t>  (PDA Y AISLADORES SÍSMICOS)</a:t>
            </a:r>
          </a:p>
          <a:p>
            <a:pPr algn="just"/>
            <a:r>
              <a:rPr lang="es-ES" sz="1600" b="1" dirty="0" smtClean="0">
                <a:solidFill>
                  <a:schemeClr val="tx1"/>
                </a:solidFill>
              </a:rPr>
              <a:t>SOPORTE TECNOLÓGICO </a:t>
            </a:r>
            <a:r>
              <a:rPr lang="es-ES" sz="1600" dirty="0" smtClean="0">
                <a:solidFill>
                  <a:schemeClr val="tx1"/>
                </a:solidFill>
              </a:rPr>
              <a:t>PERMITE INTEGRAR EQUIPOS INTERDISCIPLINARIOS (SOFTWARE ULTIMA GENERACIÓN: VECTOR WORKS ,GOLDEN SEAL )</a:t>
            </a:r>
          </a:p>
          <a:p>
            <a:pPr algn="just"/>
            <a:r>
              <a:rPr lang="es-ES" sz="1600" dirty="0" smtClean="0">
                <a:solidFill>
                  <a:schemeClr val="tx1"/>
                </a:solidFill>
              </a:rPr>
              <a:t>TECNICOS Y MANO DE OBRA ECUATORIANA CON UN INDICE DE </a:t>
            </a:r>
            <a:r>
              <a:rPr lang="es-ES" sz="1600" b="1" dirty="0" smtClean="0">
                <a:solidFill>
                  <a:schemeClr val="tx1"/>
                </a:solidFill>
              </a:rPr>
              <a:t>CERO ACCIDENTES (EMPODERAMIENTO Y LIDERAZGO EFECTIVO)</a:t>
            </a:r>
            <a:endParaRPr lang="es-ES" sz="1600" dirty="0" smtClean="0">
              <a:solidFill>
                <a:schemeClr val="tx1"/>
              </a:solidFill>
            </a:endParaRPr>
          </a:p>
          <a:p>
            <a:endParaRPr lang="es-ES" sz="1400" dirty="0"/>
          </a:p>
        </p:txBody>
      </p:sp>
      <p:sp>
        <p:nvSpPr>
          <p:cNvPr id="4" name="3 Rectángulo"/>
          <p:cNvSpPr/>
          <p:nvPr/>
        </p:nvSpPr>
        <p:spPr>
          <a:xfrm>
            <a:off x="285720" y="428604"/>
            <a:ext cx="7572396" cy="754959"/>
          </a:xfrm>
          <a:prstGeom prst="rect">
            <a:avLst/>
          </a:prstGeom>
          <a:solidFill>
            <a:srgbClr val="92D050"/>
          </a:solidFill>
          <a:ln>
            <a:solidFill>
              <a:srgbClr val="92D050"/>
            </a:solidFill>
          </a:ln>
        </p:spPr>
        <p:style>
          <a:lnRef idx="1">
            <a:schemeClr val="accent3"/>
          </a:lnRef>
          <a:fillRef idx="3">
            <a:schemeClr val="accent3"/>
          </a:fillRef>
          <a:effectRef idx="2">
            <a:schemeClr val="accent3"/>
          </a:effectRef>
          <a:fontRef idx="minor">
            <a:schemeClr val="lt1"/>
          </a:fontRef>
        </p:style>
        <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2800" b="1" kern="1200" dirty="0" smtClean="0">
                <a:solidFill>
                  <a:schemeClr val="bg1"/>
                </a:solidFill>
                <a:latin typeface="Century Gothic" pitchFamily="34" charset="0"/>
              </a:rPr>
              <a:t>CONCLUSIONES</a:t>
            </a:r>
            <a:endParaRPr lang="es-ES" sz="2800" b="1" kern="1200"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469558"/>
          </a:xfrm>
          <a:prstGeom prst="rect">
            <a:avLst/>
          </a:prstGeom>
        </p:spPr>
      </p:pic>
      <p:sp>
        <p:nvSpPr>
          <p:cNvPr id="5" name="4 CuadroTexto"/>
          <p:cNvSpPr txBox="1"/>
          <p:nvPr/>
        </p:nvSpPr>
        <p:spPr>
          <a:xfrm>
            <a:off x="0" y="285728"/>
            <a:ext cx="9144000" cy="1200329"/>
          </a:xfrm>
          <a:prstGeom prst="rect">
            <a:avLst/>
          </a:prstGeom>
          <a:noFill/>
        </p:spPr>
        <p:txBody>
          <a:bodyPr wrap="square" rtlCol="0">
            <a:spAutoFit/>
          </a:bodyPr>
          <a:lstStyle/>
          <a:p>
            <a:pPr algn="ctr"/>
            <a:r>
              <a:rPr lang="es-ES" sz="3600" dirty="0" smtClean="0">
                <a:latin typeface="Elephant" pitchFamily="18" charset="0"/>
              </a:rPr>
              <a:t>CUERPO DE INGENIEROS DEL EJERCITO</a:t>
            </a:r>
          </a:p>
        </p:txBody>
      </p:sp>
      <p:sp>
        <p:nvSpPr>
          <p:cNvPr id="6" name="5 CuadroTexto"/>
          <p:cNvSpPr txBox="1"/>
          <p:nvPr/>
        </p:nvSpPr>
        <p:spPr>
          <a:xfrm>
            <a:off x="0" y="5226808"/>
            <a:ext cx="9144000" cy="1323439"/>
          </a:xfrm>
          <a:prstGeom prst="rect">
            <a:avLst/>
          </a:prstGeom>
          <a:solidFill>
            <a:srgbClr val="92D050"/>
          </a:solidFill>
          <a:ln>
            <a:solidFill>
              <a:srgbClr val="92D050"/>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ES" sz="2000" dirty="0" smtClean="0">
                <a:solidFill>
                  <a:srgbClr val="000000"/>
                </a:solidFill>
                <a:latin typeface="Elephant" pitchFamily="18" charset="0"/>
              </a:rPr>
              <a:t>“APOYANDO AL DESARROLLO DEL PAIS CON EL ESFUERZO Y EL INGENIO DEL SOLDADO ECUATORIANO”</a:t>
            </a:r>
          </a:p>
          <a:p>
            <a:pPr algn="ctr"/>
            <a:r>
              <a:rPr lang="es-ES" sz="4000" dirty="0" smtClean="0">
                <a:solidFill>
                  <a:srgbClr val="000000"/>
                </a:solidFill>
                <a:latin typeface="Elephant" pitchFamily="18" charset="0"/>
              </a:rPr>
              <a:t>MISIÓN CUMPLIDA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6898" name="Object 2"/>
          <p:cNvGraphicFramePr>
            <a:graphicFrameLocks noChangeAspect="1"/>
          </p:cNvGraphicFramePr>
          <p:nvPr/>
        </p:nvGraphicFramePr>
        <p:xfrm>
          <a:off x="323850" y="1341438"/>
          <a:ext cx="7777163" cy="4759325"/>
        </p:xfrm>
        <a:graphic>
          <a:graphicData uri="http://schemas.openxmlformats.org/presentationml/2006/ole">
            <mc:AlternateContent xmlns:mc="http://schemas.openxmlformats.org/markup-compatibility/2006">
              <mc:Choice xmlns:v="urn:schemas-microsoft-com:vml" Requires="v">
                <p:oleObj spid="_x0000_s1029" name="AutoCAD Drawing" r:id="rId3" imgW="9058320" imgH="5353200" progId="">
                  <p:embed/>
                </p:oleObj>
              </mc:Choice>
              <mc:Fallback>
                <p:oleObj name="AutoCAD Drawing" r:id="rId3" imgW="9058320" imgH="53532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14522" t="17686" r="30919" b="25824"/>
                      <a:stretch>
                        <a:fillRect/>
                      </a:stretch>
                    </p:blipFill>
                    <p:spPr bwMode="auto">
                      <a:xfrm>
                        <a:off x="323850" y="1341438"/>
                        <a:ext cx="7777163" cy="4759325"/>
                      </a:xfrm>
                      <a:prstGeom prst="rect">
                        <a:avLst/>
                      </a:prstGeom>
                      <a:gradFill rotWithShape="1">
                        <a:gsLst>
                          <a:gs pos="0">
                            <a:srgbClr val="FBEAC7"/>
                          </a:gs>
                          <a:gs pos="17999">
                            <a:srgbClr val="FEE7F2">
                              <a:alpha val="86321"/>
                            </a:srgbClr>
                          </a:gs>
                          <a:gs pos="36000">
                            <a:srgbClr val="FAC77D">
                              <a:alpha val="72640"/>
                            </a:srgbClr>
                          </a:gs>
                          <a:gs pos="61000">
                            <a:srgbClr val="FBA97D">
                              <a:alpha val="53640"/>
                            </a:srgbClr>
                          </a:gs>
                          <a:gs pos="82001">
                            <a:srgbClr val="FBD49C">
                              <a:alpha val="37680"/>
                            </a:srgbClr>
                          </a:gs>
                          <a:gs pos="100000">
                            <a:srgbClr val="FEE7F2">
                              <a:alpha val="24001"/>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6899" name="72 CuadroTexto"/>
          <p:cNvSpPr txBox="1">
            <a:spLocks noChangeArrowheads="1"/>
          </p:cNvSpPr>
          <p:nvPr/>
        </p:nvSpPr>
        <p:spPr bwMode="auto">
          <a:xfrm>
            <a:off x="5857875" y="1000125"/>
            <a:ext cx="3143250" cy="461963"/>
          </a:xfrm>
          <a:prstGeom prst="rect">
            <a:avLst/>
          </a:prstGeom>
          <a:noFill/>
          <a:ln w="9525">
            <a:noFill/>
            <a:miter lim="800000"/>
            <a:headEnd/>
            <a:tailEnd/>
          </a:ln>
        </p:spPr>
        <p:txBody>
          <a:bodyPr>
            <a:spAutoFit/>
          </a:bodyPr>
          <a:lstStyle/>
          <a:p>
            <a:pPr>
              <a:spcBef>
                <a:spcPct val="50000"/>
              </a:spcBef>
            </a:pPr>
            <a:endParaRPr lang="es-ES_tradnl" sz="2400" b="1">
              <a:latin typeface="Cambria" pitchFamily="18" charset="0"/>
            </a:endParaRPr>
          </a:p>
        </p:txBody>
      </p:sp>
      <p:sp>
        <p:nvSpPr>
          <p:cNvPr id="102" name="Text Box 2"/>
          <p:cNvSpPr txBox="1">
            <a:spLocks noChangeArrowheads="1"/>
          </p:cNvSpPr>
          <p:nvPr/>
        </p:nvSpPr>
        <p:spPr bwMode="auto">
          <a:xfrm>
            <a:off x="1150938" y="379413"/>
            <a:ext cx="6516687" cy="457200"/>
          </a:xfrm>
          <a:prstGeom prst="rect">
            <a:avLst/>
          </a:prstGeom>
          <a:noFill/>
          <a:ln w="9525">
            <a:noFill/>
            <a:miter lim="800000"/>
            <a:headEnd/>
            <a:tailEnd/>
          </a:ln>
        </p:spPr>
        <p:txBody>
          <a:bodyPr anchor="ctr">
            <a:spAutoFit/>
          </a:bodyPr>
          <a:lstStyle/>
          <a:p>
            <a:pPr algn="ctr"/>
            <a:r>
              <a:rPr lang="es-ES" sz="2400" b="1">
                <a:solidFill>
                  <a:srgbClr val="006699"/>
                </a:solidFill>
                <a:latin typeface="Arial Black" pitchFamily="34" charset="0"/>
              </a:rPr>
              <a:t>ESQUEMA GENERAL DEL PROYECTO</a:t>
            </a:r>
          </a:p>
        </p:txBody>
      </p:sp>
      <p:sp>
        <p:nvSpPr>
          <p:cNvPr id="336901" name="Text Box 5"/>
          <p:cNvSpPr txBox="1">
            <a:spLocks noChangeArrowheads="1"/>
          </p:cNvSpPr>
          <p:nvPr/>
        </p:nvSpPr>
        <p:spPr bwMode="auto">
          <a:xfrm>
            <a:off x="238125" y="1030288"/>
            <a:ext cx="6505242" cy="3108543"/>
          </a:xfrm>
          <a:prstGeom prst="rect">
            <a:avLst/>
          </a:prstGeom>
          <a:noFill/>
          <a:ln w="9525">
            <a:noFill/>
            <a:miter lim="800000"/>
            <a:headEnd/>
            <a:tailEnd/>
          </a:ln>
          <a:effectLst/>
        </p:spPr>
        <p:txBody>
          <a:bodyPr wrap="none">
            <a:spAutoFit/>
          </a:bodyPr>
          <a:lstStyle/>
          <a:p>
            <a:r>
              <a:rPr lang="es-ES" sz="1400" dirty="0" smtClean="0">
                <a:latin typeface="Arial Black" pitchFamily="34" charset="0"/>
              </a:rPr>
              <a:t>        LONGITUD </a:t>
            </a:r>
            <a:r>
              <a:rPr lang="es-ES" sz="1400" dirty="0">
                <a:latin typeface="Arial Black" pitchFamily="34" charset="0"/>
              </a:rPr>
              <a:t>TOTAL: 1980 m</a:t>
            </a:r>
          </a:p>
          <a:p>
            <a:pPr lvl="1"/>
            <a:r>
              <a:rPr lang="es-ES" sz="1400" dirty="0">
                <a:latin typeface="Arial Black" pitchFamily="34" charset="0"/>
              </a:rPr>
              <a:t>TRAMO ACCESO BAHIA: 120 m (6 TRAMOS DE 20 m)</a:t>
            </a:r>
          </a:p>
          <a:p>
            <a:pPr lvl="1"/>
            <a:r>
              <a:rPr lang="es-ES" sz="1400" dirty="0">
                <a:latin typeface="Arial Black" pitchFamily="34" charset="0"/>
              </a:rPr>
              <a:t>TRAMO CENTRAL: 1710 m (38 TRAMOS DE 45 m)</a:t>
            </a:r>
          </a:p>
          <a:p>
            <a:pPr lvl="1"/>
            <a:r>
              <a:rPr lang="es-ES" sz="1400" dirty="0">
                <a:latin typeface="Arial Black" pitchFamily="34" charset="0"/>
              </a:rPr>
              <a:t>TRAMO ACCESO SAN VICENTE: 150 m (5 TRAMOS DE 30 m)</a:t>
            </a:r>
          </a:p>
          <a:p>
            <a:endParaRPr lang="es-ES" sz="1400" dirty="0">
              <a:latin typeface="Arial Black" pitchFamily="34" charset="0"/>
            </a:endParaRPr>
          </a:p>
          <a:p>
            <a:r>
              <a:rPr lang="es-ES" sz="1400" dirty="0" smtClean="0">
                <a:latin typeface="Arial Black" pitchFamily="34" charset="0"/>
              </a:rPr>
              <a:t>        ANCHO</a:t>
            </a:r>
            <a:r>
              <a:rPr lang="es-ES" sz="1400" dirty="0">
                <a:latin typeface="Arial Black" pitchFamily="34" charset="0"/>
              </a:rPr>
              <a:t>: 13,20 m</a:t>
            </a:r>
          </a:p>
          <a:p>
            <a:pPr lvl="1"/>
            <a:r>
              <a:rPr lang="es-ES" sz="1400" dirty="0">
                <a:latin typeface="Arial Black" pitchFamily="34" charset="0"/>
              </a:rPr>
              <a:t>2 CARRILES VEHICULARES DE 3.60 M</a:t>
            </a:r>
          </a:p>
          <a:p>
            <a:pPr lvl="1"/>
            <a:r>
              <a:rPr lang="es-ES" sz="1400" dirty="0">
                <a:latin typeface="Arial Black" pitchFamily="34" charset="0"/>
              </a:rPr>
              <a:t>2 ESPLADONES DE EMERGENCIA DE 1.20 M</a:t>
            </a:r>
          </a:p>
          <a:p>
            <a:pPr lvl="1"/>
            <a:r>
              <a:rPr lang="es-ES" sz="1400" dirty="0">
                <a:latin typeface="Arial Black" pitchFamily="34" charset="0"/>
              </a:rPr>
              <a:t>1 CARRIL DE CICLOVÍA DE 3 M</a:t>
            </a:r>
          </a:p>
          <a:p>
            <a:pPr lvl="1"/>
            <a:r>
              <a:rPr lang="es-ES" sz="1400" dirty="0">
                <a:latin typeface="Arial Black" pitchFamily="34" charset="0"/>
              </a:rPr>
              <a:t>2 BORDILLOS DE SEGURIDAD DE 0.30 </a:t>
            </a:r>
            <a:r>
              <a:rPr lang="es-ES" sz="1400" dirty="0" smtClean="0">
                <a:latin typeface="Arial Black" pitchFamily="34" charset="0"/>
              </a:rPr>
              <a:t>M</a:t>
            </a:r>
          </a:p>
          <a:p>
            <a:pPr lvl="1"/>
            <a:endParaRPr lang="es-ES" sz="1400" dirty="0" smtClean="0">
              <a:latin typeface="Arial Black" pitchFamily="34" charset="0"/>
            </a:endParaRPr>
          </a:p>
          <a:p>
            <a:pPr lvl="1"/>
            <a:r>
              <a:rPr lang="es-ES" sz="1400" dirty="0" smtClean="0">
                <a:latin typeface="Arial Black" pitchFamily="34" charset="0"/>
              </a:rPr>
              <a:t>TIEMPO DE EJECUCIÓN: 34 MESES (ENE 2008 OCT 2010)</a:t>
            </a:r>
          </a:p>
          <a:p>
            <a:pPr lvl="1"/>
            <a:r>
              <a:rPr lang="es-ES" sz="1400" dirty="0" smtClean="0">
                <a:latin typeface="Arial Black" pitchFamily="34" charset="0"/>
              </a:rPr>
              <a:t>COSTO $ 101´239.450</a:t>
            </a:r>
            <a:endParaRPr lang="es-ES" sz="1400" dirty="0">
              <a:latin typeface="Arial Black" pitchFamily="34" charset="0"/>
            </a:endParaRPr>
          </a:p>
          <a:p>
            <a:endParaRPr lang="es-ES" sz="1400" dirty="0">
              <a:latin typeface="Arial Black" pitchFamily="34" charset="0"/>
            </a:endParaRP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Line 89"/>
          <p:cNvSpPr>
            <a:spLocks noChangeShapeType="1"/>
          </p:cNvSpPr>
          <p:nvPr/>
        </p:nvSpPr>
        <p:spPr bwMode="auto">
          <a:xfrm flipH="1">
            <a:off x="1665288" y="1724025"/>
            <a:ext cx="0" cy="196850"/>
          </a:xfrm>
          <a:prstGeom prst="line">
            <a:avLst/>
          </a:prstGeom>
          <a:noFill/>
          <a:ln w="9525">
            <a:solidFill>
              <a:schemeClr val="tx1"/>
            </a:solidFill>
            <a:round/>
            <a:headEnd/>
            <a:tailEnd/>
          </a:ln>
        </p:spPr>
        <p:txBody>
          <a:bodyPr lIns="65306" tIns="32653" rIns="65306" bIns="32653"/>
          <a:lstStyle/>
          <a:p>
            <a:endParaRPr lang="es-ES"/>
          </a:p>
        </p:txBody>
      </p:sp>
      <p:sp>
        <p:nvSpPr>
          <p:cNvPr id="76803" name="Line 89"/>
          <p:cNvSpPr>
            <a:spLocks noChangeShapeType="1"/>
          </p:cNvSpPr>
          <p:nvPr/>
        </p:nvSpPr>
        <p:spPr bwMode="auto">
          <a:xfrm flipH="1">
            <a:off x="2541588" y="1731963"/>
            <a:ext cx="0" cy="195262"/>
          </a:xfrm>
          <a:prstGeom prst="line">
            <a:avLst/>
          </a:prstGeom>
          <a:noFill/>
          <a:ln w="9525">
            <a:solidFill>
              <a:schemeClr val="tx1"/>
            </a:solidFill>
            <a:round/>
            <a:headEnd/>
            <a:tailEnd/>
          </a:ln>
        </p:spPr>
        <p:txBody>
          <a:bodyPr lIns="65306" tIns="32653" rIns="65306" bIns="32653"/>
          <a:lstStyle/>
          <a:p>
            <a:endParaRPr lang="es-ES"/>
          </a:p>
        </p:txBody>
      </p:sp>
      <p:sp>
        <p:nvSpPr>
          <p:cNvPr id="76804" name="Line 89"/>
          <p:cNvSpPr>
            <a:spLocks noChangeShapeType="1"/>
          </p:cNvSpPr>
          <p:nvPr/>
        </p:nvSpPr>
        <p:spPr bwMode="auto">
          <a:xfrm flipH="1">
            <a:off x="3470275" y="1731963"/>
            <a:ext cx="0" cy="195262"/>
          </a:xfrm>
          <a:prstGeom prst="line">
            <a:avLst/>
          </a:prstGeom>
          <a:noFill/>
          <a:ln w="9525">
            <a:solidFill>
              <a:schemeClr val="tx1"/>
            </a:solidFill>
            <a:round/>
            <a:headEnd/>
            <a:tailEnd/>
          </a:ln>
        </p:spPr>
        <p:txBody>
          <a:bodyPr lIns="65306" tIns="32653" rIns="65306" bIns="32653"/>
          <a:lstStyle/>
          <a:p>
            <a:endParaRPr lang="es-ES"/>
          </a:p>
        </p:txBody>
      </p:sp>
      <p:sp>
        <p:nvSpPr>
          <p:cNvPr id="76805" name="Line 89"/>
          <p:cNvSpPr>
            <a:spLocks noChangeShapeType="1"/>
          </p:cNvSpPr>
          <p:nvPr/>
        </p:nvSpPr>
        <p:spPr bwMode="auto">
          <a:xfrm flipH="1">
            <a:off x="3311525" y="3910013"/>
            <a:ext cx="0" cy="306387"/>
          </a:xfrm>
          <a:prstGeom prst="line">
            <a:avLst/>
          </a:prstGeom>
          <a:noFill/>
          <a:ln w="9525">
            <a:solidFill>
              <a:schemeClr val="tx1"/>
            </a:solidFill>
            <a:round/>
            <a:headEnd/>
            <a:tailEnd/>
          </a:ln>
        </p:spPr>
        <p:txBody>
          <a:bodyPr lIns="65306" tIns="32653" rIns="65306" bIns="32653"/>
          <a:lstStyle/>
          <a:p>
            <a:endParaRPr lang="es-ES"/>
          </a:p>
        </p:txBody>
      </p:sp>
      <p:sp>
        <p:nvSpPr>
          <p:cNvPr id="76806" name="Line 89"/>
          <p:cNvSpPr>
            <a:spLocks noChangeShapeType="1"/>
          </p:cNvSpPr>
          <p:nvPr/>
        </p:nvSpPr>
        <p:spPr bwMode="auto">
          <a:xfrm flipH="1">
            <a:off x="2571750" y="3913188"/>
            <a:ext cx="0" cy="306387"/>
          </a:xfrm>
          <a:prstGeom prst="line">
            <a:avLst/>
          </a:prstGeom>
          <a:noFill/>
          <a:ln w="9525">
            <a:solidFill>
              <a:schemeClr val="tx1"/>
            </a:solidFill>
            <a:round/>
            <a:headEnd/>
            <a:tailEnd/>
          </a:ln>
        </p:spPr>
        <p:txBody>
          <a:bodyPr lIns="65306" tIns="32653" rIns="65306" bIns="32653"/>
          <a:lstStyle/>
          <a:p>
            <a:endParaRPr lang="es-ES"/>
          </a:p>
        </p:txBody>
      </p:sp>
      <p:sp>
        <p:nvSpPr>
          <p:cNvPr id="76807" name="Line 89"/>
          <p:cNvSpPr>
            <a:spLocks noChangeShapeType="1"/>
          </p:cNvSpPr>
          <p:nvPr/>
        </p:nvSpPr>
        <p:spPr bwMode="auto">
          <a:xfrm>
            <a:off x="2951163" y="3705225"/>
            <a:ext cx="1587" cy="206375"/>
          </a:xfrm>
          <a:prstGeom prst="line">
            <a:avLst/>
          </a:prstGeom>
          <a:noFill/>
          <a:ln w="9525">
            <a:solidFill>
              <a:schemeClr val="tx1"/>
            </a:solidFill>
            <a:round/>
            <a:headEnd/>
            <a:tailEnd/>
          </a:ln>
        </p:spPr>
        <p:txBody>
          <a:bodyPr lIns="65306" tIns="32653" rIns="65306" bIns="32653"/>
          <a:lstStyle/>
          <a:p>
            <a:endParaRPr lang="es-ES"/>
          </a:p>
        </p:txBody>
      </p:sp>
      <p:sp>
        <p:nvSpPr>
          <p:cNvPr id="76808" name="Line 89"/>
          <p:cNvSpPr>
            <a:spLocks noChangeShapeType="1"/>
          </p:cNvSpPr>
          <p:nvPr/>
        </p:nvSpPr>
        <p:spPr bwMode="auto">
          <a:xfrm flipH="1">
            <a:off x="1409700" y="3890963"/>
            <a:ext cx="0" cy="306387"/>
          </a:xfrm>
          <a:prstGeom prst="line">
            <a:avLst/>
          </a:prstGeom>
          <a:noFill/>
          <a:ln w="9525">
            <a:solidFill>
              <a:schemeClr val="tx1"/>
            </a:solidFill>
            <a:round/>
            <a:headEnd/>
            <a:tailEnd/>
          </a:ln>
        </p:spPr>
        <p:txBody>
          <a:bodyPr lIns="65306" tIns="32653" rIns="65306" bIns="32653"/>
          <a:lstStyle/>
          <a:p>
            <a:endParaRPr lang="es-ES"/>
          </a:p>
        </p:txBody>
      </p:sp>
      <p:sp>
        <p:nvSpPr>
          <p:cNvPr id="76809" name="Line 89"/>
          <p:cNvSpPr>
            <a:spLocks noChangeShapeType="1"/>
          </p:cNvSpPr>
          <p:nvPr/>
        </p:nvSpPr>
        <p:spPr bwMode="auto">
          <a:xfrm flipH="1">
            <a:off x="668338" y="3895725"/>
            <a:ext cx="0" cy="304800"/>
          </a:xfrm>
          <a:prstGeom prst="line">
            <a:avLst/>
          </a:prstGeom>
          <a:noFill/>
          <a:ln w="9525">
            <a:solidFill>
              <a:schemeClr val="tx1"/>
            </a:solidFill>
            <a:round/>
            <a:headEnd/>
            <a:tailEnd/>
          </a:ln>
        </p:spPr>
        <p:txBody>
          <a:bodyPr lIns="65306" tIns="32653" rIns="65306" bIns="32653"/>
          <a:lstStyle/>
          <a:p>
            <a:endParaRPr lang="es-ES"/>
          </a:p>
        </p:txBody>
      </p:sp>
      <p:cxnSp>
        <p:nvCxnSpPr>
          <p:cNvPr id="76810" name="139 Conector recto"/>
          <p:cNvCxnSpPr>
            <a:cxnSpLocks noChangeShapeType="1"/>
          </p:cNvCxnSpPr>
          <p:nvPr/>
        </p:nvCxnSpPr>
        <p:spPr bwMode="auto">
          <a:xfrm>
            <a:off x="7388225" y="3630613"/>
            <a:ext cx="0" cy="157162"/>
          </a:xfrm>
          <a:prstGeom prst="line">
            <a:avLst/>
          </a:prstGeom>
          <a:noFill/>
          <a:ln w="9525">
            <a:solidFill>
              <a:schemeClr val="tx1"/>
            </a:solidFill>
            <a:round/>
            <a:headEnd/>
            <a:tailEnd/>
          </a:ln>
        </p:spPr>
      </p:cxnSp>
      <p:cxnSp>
        <p:nvCxnSpPr>
          <p:cNvPr id="76811" name="144 Conector recto"/>
          <p:cNvCxnSpPr>
            <a:cxnSpLocks noChangeShapeType="1"/>
          </p:cNvCxnSpPr>
          <p:nvPr/>
        </p:nvCxnSpPr>
        <p:spPr bwMode="auto">
          <a:xfrm>
            <a:off x="7056438" y="3792538"/>
            <a:ext cx="0" cy="1174750"/>
          </a:xfrm>
          <a:prstGeom prst="line">
            <a:avLst/>
          </a:prstGeom>
          <a:noFill/>
          <a:ln w="9525">
            <a:solidFill>
              <a:schemeClr val="tx1"/>
            </a:solidFill>
            <a:round/>
            <a:headEnd/>
            <a:tailEnd/>
          </a:ln>
        </p:spPr>
      </p:cxnSp>
      <p:cxnSp>
        <p:nvCxnSpPr>
          <p:cNvPr id="76812" name="147 Conector recto"/>
          <p:cNvCxnSpPr>
            <a:cxnSpLocks noChangeShapeType="1"/>
          </p:cNvCxnSpPr>
          <p:nvPr/>
        </p:nvCxnSpPr>
        <p:spPr bwMode="auto">
          <a:xfrm>
            <a:off x="7059613" y="3792538"/>
            <a:ext cx="328612" cy="0"/>
          </a:xfrm>
          <a:prstGeom prst="line">
            <a:avLst/>
          </a:prstGeom>
          <a:noFill/>
          <a:ln w="9525">
            <a:solidFill>
              <a:schemeClr val="tx1"/>
            </a:solidFill>
            <a:round/>
            <a:headEnd/>
            <a:tailEnd/>
          </a:ln>
        </p:spPr>
      </p:cxnSp>
      <p:cxnSp>
        <p:nvCxnSpPr>
          <p:cNvPr id="76813" name="147 Conector recto"/>
          <p:cNvCxnSpPr>
            <a:cxnSpLocks noChangeShapeType="1"/>
          </p:cNvCxnSpPr>
          <p:nvPr/>
        </p:nvCxnSpPr>
        <p:spPr bwMode="auto">
          <a:xfrm>
            <a:off x="7056438" y="3954463"/>
            <a:ext cx="65087" cy="0"/>
          </a:xfrm>
          <a:prstGeom prst="line">
            <a:avLst/>
          </a:prstGeom>
          <a:noFill/>
          <a:ln w="9525">
            <a:solidFill>
              <a:schemeClr val="tx1"/>
            </a:solidFill>
            <a:round/>
            <a:headEnd/>
            <a:tailEnd/>
          </a:ln>
        </p:spPr>
      </p:cxnSp>
      <p:cxnSp>
        <p:nvCxnSpPr>
          <p:cNvPr id="76814" name="147 Conector recto"/>
          <p:cNvCxnSpPr>
            <a:cxnSpLocks noChangeShapeType="1"/>
          </p:cNvCxnSpPr>
          <p:nvPr/>
        </p:nvCxnSpPr>
        <p:spPr bwMode="auto">
          <a:xfrm>
            <a:off x="7058025" y="4305300"/>
            <a:ext cx="65088" cy="0"/>
          </a:xfrm>
          <a:prstGeom prst="line">
            <a:avLst/>
          </a:prstGeom>
          <a:noFill/>
          <a:ln w="9525">
            <a:solidFill>
              <a:schemeClr val="tx1"/>
            </a:solidFill>
            <a:round/>
            <a:headEnd/>
            <a:tailEnd/>
          </a:ln>
        </p:spPr>
      </p:cxnSp>
      <p:cxnSp>
        <p:nvCxnSpPr>
          <p:cNvPr id="76815" name="147 Conector recto"/>
          <p:cNvCxnSpPr>
            <a:cxnSpLocks noChangeShapeType="1"/>
          </p:cNvCxnSpPr>
          <p:nvPr/>
        </p:nvCxnSpPr>
        <p:spPr bwMode="auto">
          <a:xfrm>
            <a:off x="7061200" y="4605338"/>
            <a:ext cx="65088" cy="0"/>
          </a:xfrm>
          <a:prstGeom prst="line">
            <a:avLst/>
          </a:prstGeom>
          <a:noFill/>
          <a:ln w="9525">
            <a:solidFill>
              <a:schemeClr val="tx1"/>
            </a:solidFill>
            <a:round/>
            <a:headEnd/>
            <a:tailEnd/>
          </a:ln>
        </p:spPr>
      </p:cxnSp>
      <p:cxnSp>
        <p:nvCxnSpPr>
          <p:cNvPr id="76816" name="147 Conector recto"/>
          <p:cNvCxnSpPr>
            <a:cxnSpLocks noChangeShapeType="1"/>
          </p:cNvCxnSpPr>
          <p:nvPr/>
        </p:nvCxnSpPr>
        <p:spPr bwMode="auto">
          <a:xfrm>
            <a:off x="7061200" y="4970463"/>
            <a:ext cx="96838" cy="0"/>
          </a:xfrm>
          <a:prstGeom prst="line">
            <a:avLst/>
          </a:prstGeom>
          <a:noFill/>
          <a:ln w="9525">
            <a:solidFill>
              <a:schemeClr val="tx1"/>
            </a:solidFill>
            <a:round/>
            <a:headEnd/>
            <a:tailEnd/>
          </a:ln>
        </p:spPr>
      </p:cxnSp>
      <p:cxnSp>
        <p:nvCxnSpPr>
          <p:cNvPr id="76817" name="147 Conector recto"/>
          <p:cNvCxnSpPr>
            <a:cxnSpLocks noChangeShapeType="1"/>
          </p:cNvCxnSpPr>
          <p:nvPr/>
        </p:nvCxnSpPr>
        <p:spPr bwMode="auto">
          <a:xfrm>
            <a:off x="7816850" y="3836988"/>
            <a:ext cx="65088" cy="0"/>
          </a:xfrm>
          <a:prstGeom prst="line">
            <a:avLst/>
          </a:prstGeom>
          <a:noFill/>
          <a:ln w="9525">
            <a:solidFill>
              <a:schemeClr val="tx1"/>
            </a:solidFill>
            <a:round/>
            <a:headEnd/>
            <a:tailEnd/>
          </a:ln>
        </p:spPr>
      </p:cxnSp>
      <p:cxnSp>
        <p:nvCxnSpPr>
          <p:cNvPr id="76818" name="147 Conector recto"/>
          <p:cNvCxnSpPr>
            <a:cxnSpLocks noChangeShapeType="1"/>
          </p:cNvCxnSpPr>
          <p:nvPr/>
        </p:nvCxnSpPr>
        <p:spPr bwMode="auto">
          <a:xfrm>
            <a:off x="7820025" y="4106863"/>
            <a:ext cx="63500" cy="0"/>
          </a:xfrm>
          <a:prstGeom prst="line">
            <a:avLst/>
          </a:prstGeom>
          <a:noFill/>
          <a:ln w="9525">
            <a:solidFill>
              <a:schemeClr val="tx1"/>
            </a:solidFill>
            <a:round/>
            <a:headEnd/>
            <a:tailEnd/>
          </a:ln>
        </p:spPr>
      </p:cxnSp>
      <p:cxnSp>
        <p:nvCxnSpPr>
          <p:cNvPr id="76819" name="147 Conector recto"/>
          <p:cNvCxnSpPr>
            <a:cxnSpLocks noChangeShapeType="1"/>
          </p:cNvCxnSpPr>
          <p:nvPr/>
        </p:nvCxnSpPr>
        <p:spPr bwMode="auto">
          <a:xfrm>
            <a:off x="7820025" y="4406900"/>
            <a:ext cx="63500" cy="0"/>
          </a:xfrm>
          <a:prstGeom prst="line">
            <a:avLst/>
          </a:prstGeom>
          <a:noFill/>
          <a:ln w="9525">
            <a:solidFill>
              <a:schemeClr val="tx1"/>
            </a:solidFill>
            <a:round/>
            <a:headEnd/>
            <a:tailEnd/>
          </a:ln>
        </p:spPr>
      </p:cxnSp>
      <p:sp>
        <p:nvSpPr>
          <p:cNvPr id="76820" name="Rectangle 24"/>
          <p:cNvSpPr>
            <a:spLocks noChangeArrowheads="1"/>
          </p:cNvSpPr>
          <p:nvPr/>
        </p:nvSpPr>
        <p:spPr bwMode="auto">
          <a:xfrm>
            <a:off x="7875588" y="4287838"/>
            <a:ext cx="409575" cy="187325"/>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821" name="Rectangle 24"/>
          <p:cNvSpPr>
            <a:spLocks noChangeArrowheads="1"/>
          </p:cNvSpPr>
          <p:nvPr/>
        </p:nvSpPr>
        <p:spPr bwMode="auto">
          <a:xfrm>
            <a:off x="7870825" y="4038600"/>
            <a:ext cx="406400" cy="161925"/>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6822" name="139 Conector recto"/>
          <p:cNvCxnSpPr>
            <a:cxnSpLocks noChangeShapeType="1"/>
          </p:cNvCxnSpPr>
          <p:nvPr/>
        </p:nvCxnSpPr>
        <p:spPr bwMode="auto">
          <a:xfrm>
            <a:off x="8585200" y="2970213"/>
            <a:ext cx="0" cy="130175"/>
          </a:xfrm>
          <a:prstGeom prst="line">
            <a:avLst/>
          </a:prstGeom>
          <a:noFill/>
          <a:ln w="9525">
            <a:solidFill>
              <a:schemeClr val="tx1"/>
            </a:solidFill>
            <a:round/>
            <a:headEnd/>
            <a:tailEnd/>
          </a:ln>
        </p:spPr>
      </p:cxnSp>
      <p:cxnSp>
        <p:nvCxnSpPr>
          <p:cNvPr id="76823" name="139 Conector recto"/>
          <p:cNvCxnSpPr>
            <a:cxnSpLocks noChangeShapeType="1"/>
          </p:cNvCxnSpPr>
          <p:nvPr/>
        </p:nvCxnSpPr>
        <p:spPr bwMode="auto">
          <a:xfrm>
            <a:off x="6157913" y="2967038"/>
            <a:ext cx="0" cy="130175"/>
          </a:xfrm>
          <a:prstGeom prst="line">
            <a:avLst/>
          </a:prstGeom>
          <a:noFill/>
          <a:ln w="9525">
            <a:solidFill>
              <a:schemeClr val="tx1"/>
            </a:solidFill>
            <a:round/>
            <a:headEnd/>
            <a:tailEnd/>
          </a:ln>
        </p:spPr>
      </p:cxnSp>
      <p:cxnSp>
        <p:nvCxnSpPr>
          <p:cNvPr id="76824" name="139 Conector recto"/>
          <p:cNvCxnSpPr>
            <a:cxnSpLocks noChangeShapeType="1"/>
          </p:cNvCxnSpPr>
          <p:nvPr/>
        </p:nvCxnSpPr>
        <p:spPr bwMode="auto">
          <a:xfrm flipH="1">
            <a:off x="7821613" y="3443288"/>
            <a:ext cx="1587" cy="104775"/>
          </a:xfrm>
          <a:prstGeom prst="line">
            <a:avLst/>
          </a:prstGeom>
          <a:noFill/>
          <a:ln w="9525">
            <a:solidFill>
              <a:schemeClr val="tx1"/>
            </a:solidFill>
            <a:round/>
            <a:headEnd/>
            <a:tailEnd/>
          </a:ln>
        </p:spPr>
      </p:cxnSp>
      <p:sp>
        <p:nvSpPr>
          <p:cNvPr id="76825" name="Rectangle 24"/>
          <p:cNvSpPr>
            <a:spLocks noChangeArrowheads="1"/>
          </p:cNvSpPr>
          <p:nvPr/>
        </p:nvSpPr>
        <p:spPr bwMode="auto">
          <a:xfrm>
            <a:off x="7583488" y="3517900"/>
            <a:ext cx="511175" cy="179388"/>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6826" name="139 Conector recto"/>
          <p:cNvCxnSpPr>
            <a:cxnSpLocks noChangeShapeType="1"/>
          </p:cNvCxnSpPr>
          <p:nvPr/>
        </p:nvCxnSpPr>
        <p:spPr bwMode="auto">
          <a:xfrm>
            <a:off x="7362825" y="3327400"/>
            <a:ext cx="0" cy="261938"/>
          </a:xfrm>
          <a:prstGeom prst="line">
            <a:avLst/>
          </a:prstGeom>
          <a:noFill/>
          <a:ln w="9525">
            <a:solidFill>
              <a:schemeClr val="tx1"/>
            </a:solidFill>
            <a:round/>
            <a:headEnd/>
            <a:tailEnd/>
          </a:ln>
        </p:spPr>
      </p:cxnSp>
      <p:cxnSp>
        <p:nvCxnSpPr>
          <p:cNvPr id="76827" name="147 Conector recto"/>
          <p:cNvCxnSpPr>
            <a:cxnSpLocks noChangeShapeType="1"/>
          </p:cNvCxnSpPr>
          <p:nvPr/>
        </p:nvCxnSpPr>
        <p:spPr bwMode="auto">
          <a:xfrm>
            <a:off x="6380163" y="3976688"/>
            <a:ext cx="65087" cy="0"/>
          </a:xfrm>
          <a:prstGeom prst="line">
            <a:avLst/>
          </a:prstGeom>
          <a:noFill/>
          <a:ln w="9525">
            <a:solidFill>
              <a:schemeClr val="tx1"/>
            </a:solidFill>
            <a:round/>
            <a:headEnd/>
            <a:tailEnd/>
          </a:ln>
        </p:spPr>
      </p:cxnSp>
      <p:cxnSp>
        <p:nvCxnSpPr>
          <p:cNvPr id="76828" name="147 Conector recto"/>
          <p:cNvCxnSpPr>
            <a:cxnSpLocks noChangeShapeType="1"/>
          </p:cNvCxnSpPr>
          <p:nvPr/>
        </p:nvCxnSpPr>
        <p:spPr bwMode="auto">
          <a:xfrm>
            <a:off x="6378575" y="4240213"/>
            <a:ext cx="65088" cy="0"/>
          </a:xfrm>
          <a:prstGeom prst="line">
            <a:avLst/>
          </a:prstGeom>
          <a:noFill/>
          <a:ln w="9525">
            <a:solidFill>
              <a:schemeClr val="tx1"/>
            </a:solidFill>
            <a:round/>
            <a:headEnd/>
            <a:tailEnd/>
          </a:ln>
        </p:spPr>
      </p:cxnSp>
      <p:cxnSp>
        <p:nvCxnSpPr>
          <p:cNvPr id="76829" name="139 Conector recto"/>
          <p:cNvCxnSpPr>
            <a:cxnSpLocks noChangeShapeType="1"/>
          </p:cNvCxnSpPr>
          <p:nvPr/>
        </p:nvCxnSpPr>
        <p:spPr bwMode="auto">
          <a:xfrm flipH="1">
            <a:off x="6597650" y="3752850"/>
            <a:ext cx="0" cy="104775"/>
          </a:xfrm>
          <a:prstGeom prst="line">
            <a:avLst/>
          </a:prstGeom>
          <a:noFill/>
          <a:ln w="9525">
            <a:solidFill>
              <a:schemeClr val="tx1"/>
            </a:solidFill>
            <a:round/>
            <a:headEnd/>
            <a:tailEnd/>
          </a:ln>
        </p:spPr>
      </p:cxnSp>
      <p:cxnSp>
        <p:nvCxnSpPr>
          <p:cNvPr id="76830" name="147 Conector recto"/>
          <p:cNvCxnSpPr>
            <a:cxnSpLocks noChangeShapeType="1"/>
          </p:cNvCxnSpPr>
          <p:nvPr/>
        </p:nvCxnSpPr>
        <p:spPr bwMode="auto">
          <a:xfrm>
            <a:off x="4625975" y="6538913"/>
            <a:ext cx="85725" cy="1587"/>
          </a:xfrm>
          <a:prstGeom prst="line">
            <a:avLst/>
          </a:prstGeom>
          <a:noFill/>
          <a:ln w="9525">
            <a:solidFill>
              <a:schemeClr val="tx1"/>
            </a:solidFill>
            <a:round/>
            <a:headEnd/>
            <a:tailEnd/>
          </a:ln>
        </p:spPr>
      </p:cxnSp>
      <p:cxnSp>
        <p:nvCxnSpPr>
          <p:cNvPr id="76831" name="147 Conector recto"/>
          <p:cNvCxnSpPr>
            <a:cxnSpLocks noChangeShapeType="1"/>
          </p:cNvCxnSpPr>
          <p:nvPr/>
        </p:nvCxnSpPr>
        <p:spPr bwMode="auto">
          <a:xfrm>
            <a:off x="4960938" y="5164138"/>
            <a:ext cx="307975" cy="0"/>
          </a:xfrm>
          <a:prstGeom prst="line">
            <a:avLst/>
          </a:prstGeom>
          <a:noFill/>
          <a:ln w="9525">
            <a:solidFill>
              <a:schemeClr val="tx1"/>
            </a:solidFill>
            <a:round/>
            <a:headEnd/>
            <a:tailEnd/>
          </a:ln>
        </p:spPr>
      </p:cxnSp>
      <p:sp>
        <p:nvSpPr>
          <p:cNvPr id="76832" name="Line 89"/>
          <p:cNvSpPr>
            <a:spLocks noChangeShapeType="1"/>
          </p:cNvSpPr>
          <p:nvPr/>
        </p:nvSpPr>
        <p:spPr bwMode="auto">
          <a:xfrm flipH="1">
            <a:off x="3373438" y="5748338"/>
            <a:ext cx="0" cy="130175"/>
          </a:xfrm>
          <a:prstGeom prst="line">
            <a:avLst/>
          </a:prstGeom>
          <a:noFill/>
          <a:ln w="9525">
            <a:solidFill>
              <a:schemeClr val="tx1"/>
            </a:solidFill>
            <a:round/>
            <a:headEnd/>
            <a:tailEnd/>
          </a:ln>
        </p:spPr>
        <p:txBody>
          <a:bodyPr lIns="65306" tIns="32653" rIns="65306" bIns="32653"/>
          <a:lstStyle/>
          <a:p>
            <a:endParaRPr lang="es-ES"/>
          </a:p>
        </p:txBody>
      </p:sp>
      <p:sp>
        <p:nvSpPr>
          <p:cNvPr id="76833" name="Line 89"/>
          <p:cNvSpPr>
            <a:spLocks noChangeShapeType="1"/>
          </p:cNvSpPr>
          <p:nvPr/>
        </p:nvSpPr>
        <p:spPr bwMode="auto">
          <a:xfrm flipH="1">
            <a:off x="3406775" y="5124450"/>
            <a:ext cx="0" cy="127000"/>
          </a:xfrm>
          <a:prstGeom prst="line">
            <a:avLst/>
          </a:prstGeom>
          <a:noFill/>
          <a:ln w="9525">
            <a:solidFill>
              <a:schemeClr val="tx1"/>
            </a:solidFill>
            <a:round/>
            <a:headEnd/>
            <a:tailEnd/>
          </a:ln>
        </p:spPr>
        <p:txBody>
          <a:bodyPr lIns="65306" tIns="32653" rIns="65306" bIns="32653"/>
          <a:lstStyle/>
          <a:p>
            <a:endParaRPr lang="es-ES"/>
          </a:p>
        </p:txBody>
      </p:sp>
      <p:sp>
        <p:nvSpPr>
          <p:cNvPr id="76834" name="Line 89"/>
          <p:cNvSpPr>
            <a:spLocks noChangeShapeType="1"/>
          </p:cNvSpPr>
          <p:nvPr/>
        </p:nvSpPr>
        <p:spPr bwMode="auto">
          <a:xfrm flipH="1">
            <a:off x="4148138" y="5118100"/>
            <a:ext cx="0" cy="127000"/>
          </a:xfrm>
          <a:prstGeom prst="line">
            <a:avLst/>
          </a:prstGeom>
          <a:noFill/>
          <a:ln w="9525">
            <a:solidFill>
              <a:schemeClr val="tx1"/>
            </a:solidFill>
            <a:round/>
            <a:headEnd/>
            <a:tailEnd/>
          </a:ln>
        </p:spPr>
        <p:txBody>
          <a:bodyPr lIns="65306" tIns="32653" rIns="65306" bIns="32653"/>
          <a:lstStyle/>
          <a:p>
            <a:endParaRPr lang="es-ES"/>
          </a:p>
        </p:txBody>
      </p:sp>
      <p:sp>
        <p:nvSpPr>
          <p:cNvPr id="76835" name="Line 89"/>
          <p:cNvSpPr>
            <a:spLocks noChangeShapeType="1"/>
          </p:cNvSpPr>
          <p:nvPr/>
        </p:nvSpPr>
        <p:spPr bwMode="auto">
          <a:xfrm flipH="1">
            <a:off x="3784600" y="4991100"/>
            <a:ext cx="0" cy="127000"/>
          </a:xfrm>
          <a:prstGeom prst="line">
            <a:avLst/>
          </a:prstGeom>
          <a:noFill/>
          <a:ln w="9525">
            <a:solidFill>
              <a:schemeClr val="tx1"/>
            </a:solidFill>
            <a:round/>
            <a:headEnd/>
            <a:tailEnd/>
          </a:ln>
        </p:spPr>
        <p:txBody>
          <a:bodyPr lIns="65306" tIns="32653" rIns="65306" bIns="32653"/>
          <a:lstStyle/>
          <a:p>
            <a:endParaRPr lang="es-ES"/>
          </a:p>
        </p:txBody>
      </p:sp>
      <p:sp>
        <p:nvSpPr>
          <p:cNvPr id="76836" name="Line 89"/>
          <p:cNvSpPr>
            <a:spLocks noChangeShapeType="1"/>
          </p:cNvSpPr>
          <p:nvPr/>
        </p:nvSpPr>
        <p:spPr bwMode="auto">
          <a:xfrm flipH="1">
            <a:off x="4176713" y="6423025"/>
            <a:ext cx="0" cy="131763"/>
          </a:xfrm>
          <a:prstGeom prst="line">
            <a:avLst/>
          </a:prstGeom>
          <a:noFill/>
          <a:ln w="9525">
            <a:solidFill>
              <a:schemeClr val="tx1"/>
            </a:solidFill>
            <a:round/>
            <a:headEnd/>
            <a:tailEnd/>
          </a:ln>
        </p:spPr>
        <p:txBody>
          <a:bodyPr lIns="65306" tIns="32653" rIns="65306" bIns="32653"/>
          <a:lstStyle/>
          <a:p>
            <a:endParaRPr lang="es-ES"/>
          </a:p>
        </p:txBody>
      </p:sp>
      <p:sp>
        <p:nvSpPr>
          <p:cNvPr id="76837" name="Rectangle 24"/>
          <p:cNvSpPr>
            <a:spLocks noChangeArrowheads="1"/>
          </p:cNvSpPr>
          <p:nvPr/>
        </p:nvSpPr>
        <p:spPr bwMode="auto">
          <a:xfrm>
            <a:off x="3840163" y="6526213"/>
            <a:ext cx="677862" cy="203200"/>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838" name="Rectangle 24"/>
          <p:cNvSpPr>
            <a:spLocks noChangeArrowheads="1"/>
          </p:cNvSpPr>
          <p:nvPr/>
        </p:nvSpPr>
        <p:spPr bwMode="auto">
          <a:xfrm>
            <a:off x="1189038" y="4102100"/>
            <a:ext cx="727075" cy="288925"/>
          </a:xfrm>
          <a:prstGeom prst="rect">
            <a:avLst/>
          </a:prstGeom>
          <a:solidFill>
            <a:srgbClr val="99FFCC"/>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76839" name="Rectangle 24"/>
          <p:cNvSpPr>
            <a:spLocks noChangeArrowheads="1"/>
          </p:cNvSpPr>
          <p:nvPr/>
        </p:nvSpPr>
        <p:spPr bwMode="auto">
          <a:xfrm>
            <a:off x="2103438" y="4117975"/>
            <a:ext cx="862012" cy="288925"/>
          </a:xfrm>
          <a:prstGeom prst="rect">
            <a:avLst/>
          </a:prstGeom>
          <a:solidFill>
            <a:srgbClr val="99FFCC"/>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76840" name="Rectangle 24"/>
          <p:cNvSpPr>
            <a:spLocks noChangeArrowheads="1"/>
          </p:cNvSpPr>
          <p:nvPr/>
        </p:nvSpPr>
        <p:spPr bwMode="auto">
          <a:xfrm>
            <a:off x="7018338" y="3067050"/>
            <a:ext cx="812800" cy="260350"/>
          </a:xfrm>
          <a:prstGeom prst="rect">
            <a:avLst/>
          </a:prstGeom>
          <a:solidFill>
            <a:srgbClr val="DBCB85"/>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841" name="Rectangle 24"/>
          <p:cNvSpPr>
            <a:spLocks noChangeArrowheads="1"/>
          </p:cNvSpPr>
          <p:nvPr/>
        </p:nvSpPr>
        <p:spPr bwMode="auto">
          <a:xfrm>
            <a:off x="8081963" y="3067050"/>
            <a:ext cx="814387" cy="260350"/>
          </a:xfrm>
          <a:prstGeom prst="rect">
            <a:avLst/>
          </a:prstGeom>
          <a:solidFill>
            <a:srgbClr val="DBCB85"/>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842" name="Rectangle 24"/>
          <p:cNvSpPr>
            <a:spLocks noChangeArrowheads="1"/>
          </p:cNvSpPr>
          <p:nvPr/>
        </p:nvSpPr>
        <p:spPr bwMode="auto">
          <a:xfrm>
            <a:off x="2335213" y="4727575"/>
            <a:ext cx="698500" cy="293688"/>
          </a:xfrm>
          <a:prstGeom prst="rect">
            <a:avLst/>
          </a:prstGeom>
          <a:solidFill>
            <a:srgbClr val="FFFF00"/>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76843" name="Rectangle 24"/>
          <p:cNvSpPr>
            <a:spLocks noChangeArrowheads="1"/>
          </p:cNvSpPr>
          <p:nvPr/>
        </p:nvSpPr>
        <p:spPr bwMode="auto">
          <a:xfrm>
            <a:off x="1485900" y="4727575"/>
            <a:ext cx="698500" cy="293688"/>
          </a:xfrm>
          <a:prstGeom prst="rect">
            <a:avLst/>
          </a:prstGeom>
          <a:solidFill>
            <a:srgbClr val="FFFF00"/>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76844" name="Rectangle 24"/>
          <p:cNvSpPr>
            <a:spLocks noChangeArrowheads="1"/>
          </p:cNvSpPr>
          <p:nvPr/>
        </p:nvSpPr>
        <p:spPr bwMode="auto">
          <a:xfrm>
            <a:off x="3424238" y="4727575"/>
            <a:ext cx="698500" cy="293688"/>
          </a:xfrm>
          <a:prstGeom prst="rect">
            <a:avLst/>
          </a:prstGeom>
          <a:solidFill>
            <a:srgbClr val="FFFF00"/>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76845" name="Rectangle 86"/>
          <p:cNvSpPr>
            <a:spLocks noChangeArrowheads="1"/>
          </p:cNvSpPr>
          <p:nvPr/>
        </p:nvSpPr>
        <p:spPr bwMode="auto">
          <a:xfrm>
            <a:off x="6716713" y="2451100"/>
            <a:ext cx="1389062" cy="349250"/>
          </a:xfrm>
          <a:prstGeom prst="rect">
            <a:avLst/>
          </a:prstGeom>
          <a:solidFill>
            <a:srgbClr val="663300"/>
          </a:solidFill>
          <a:ln w="12700" algn="ctr">
            <a:noFill/>
            <a:miter lim="800000"/>
            <a:headEnd/>
            <a:tailEnd/>
          </a:ln>
          <a:effectLst>
            <a:prstShdw prst="shdw17" dist="17961" dir="2700000">
              <a:srgbClr val="993D00"/>
            </a:prstShdw>
          </a:effectLst>
        </p:spPr>
        <p:txBody>
          <a:bodyPr wrap="none" lIns="65261" tIns="32631" rIns="65261" bIns="32631" anchor="ctr"/>
          <a:lstStyle/>
          <a:p>
            <a:pPr defTabSz="649288"/>
            <a:endParaRPr lang="es-EC" sz="1700" u="none"/>
          </a:p>
        </p:txBody>
      </p:sp>
      <p:sp>
        <p:nvSpPr>
          <p:cNvPr id="76846" name="Rectangle 24"/>
          <p:cNvSpPr>
            <a:spLocks noChangeArrowheads="1"/>
          </p:cNvSpPr>
          <p:nvPr/>
        </p:nvSpPr>
        <p:spPr bwMode="auto">
          <a:xfrm>
            <a:off x="174625" y="4111625"/>
            <a:ext cx="727075" cy="288925"/>
          </a:xfrm>
          <a:prstGeom prst="rect">
            <a:avLst/>
          </a:prstGeom>
          <a:solidFill>
            <a:srgbClr val="99FFCC"/>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76847" name="Rectangle 29"/>
          <p:cNvSpPr>
            <a:spLocks noChangeArrowheads="1"/>
          </p:cNvSpPr>
          <p:nvPr/>
        </p:nvSpPr>
        <p:spPr bwMode="auto">
          <a:xfrm>
            <a:off x="2105025" y="1863725"/>
            <a:ext cx="925513" cy="279400"/>
          </a:xfrm>
          <a:prstGeom prst="rect">
            <a:avLst/>
          </a:prstGeom>
          <a:solidFill>
            <a:srgbClr val="9CE682"/>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848" name="Rectangle 29"/>
          <p:cNvSpPr>
            <a:spLocks noChangeArrowheads="1"/>
          </p:cNvSpPr>
          <p:nvPr/>
        </p:nvSpPr>
        <p:spPr bwMode="auto">
          <a:xfrm>
            <a:off x="3098800" y="1868488"/>
            <a:ext cx="925513" cy="280987"/>
          </a:xfrm>
          <a:prstGeom prst="rect">
            <a:avLst/>
          </a:prstGeom>
          <a:solidFill>
            <a:srgbClr val="9CE682"/>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849" name="Line 17"/>
          <p:cNvSpPr>
            <a:spLocks noChangeShapeType="1"/>
          </p:cNvSpPr>
          <p:nvPr/>
        </p:nvSpPr>
        <p:spPr bwMode="auto">
          <a:xfrm flipH="1">
            <a:off x="4338638" y="703263"/>
            <a:ext cx="1587" cy="1909762"/>
          </a:xfrm>
          <a:prstGeom prst="line">
            <a:avLst/>
          </a:prstGeom>
          <a:noFill/>
          <a:ln w="9525">
            <a:solidFill>
              <a:schemeClr val="tx1"/>
            </a:solidFill>
            <a:round/>
            <a:headEnd/>
            <a:tailEnd/>
          </a:ln>
        </p:spPr>
        <p:txBody>
          <a:bodyPr lIns="65294" tIns="32648" rIns="65294" bIns="32648"/>
          <a:lstStyle/>
          <a:p>
            <a:endParaRPr lang="es-ES"/>
          </a:p>
        </p:txBody>
      </p:sp>
      <p:sp>
        <p:nvSpPr>
          <p:cNvPr id="76850" name="Rectangle 20"/>
          <p:cNvSpPr>
            <a:spLocks noChangeArrowheads="1"/>
          </p:cNvSpPr>
          <p:nvPr/>
        </p:nvSpPr>
        <p:spPr bwMode="auto">
          <a:xfrm>
            <a:off x="4827588" y="1616075"/>
            <a:ext cx="876300" cy="269875"/>
          </a:xfrm>
          <a:prstGeom prst="rect">
            <a:avLst/>
          </a:prstGeom>
          <a:solidFill>
            <a:srgbClr val="339966"/>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4142" name="WordArt 21"/>
          <p:cNvSpPr>
            <a:spLocks noChangeArrowheads="1" noChangeShapeType="1" noTextEdit="1"/>
          </p:cNvSpPr>
          <p:nvPr/>
        </p:nvSpPr>
        <p:spPr bwMode="auto">
          <a:xfrm>
            <a:off x="4850947" y="1657803"/>
            <a:ext cx="837974" cy="19503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normalizeH="1" dirty="0">
                <a:ln w="9525">
                  <a:noFill/>
                  <a:round/>
                  <a:headEnd/>
                  <a:tailEnd/>
                </a:ln>
                <a:latin typeface="Arial Black"/>
              </a:rPr>
              <a:t>ASESORIA TECNICA</a:t>
            </a:r>
          </a:p>
          <a:p>
            <a:pPr algn="ctr">
              <a:defRPr/>
            </a:pPr>
            <a:r>
              <a:rPr lang="es-ES" sz="600" kern="10" normalizeH="1" dirty="0">
                <a:ln w="9525">
                  <a:noFill/>
                  <a:round/>
                  <a:headEnd/>
                  <a:tailEnd/>
                </a:ln>
                <a:latin typeface="Arial Black"/>
              </a:rPr>
              <a:t>LEGAL </a:t>
            </a:r>
          </a:p>
        </p:txBody>
      </p:sp>
      <p:sp>
        <p:nvSpPr>
          <p:cNvPr id="76852" name="Line 27"/>
          <p:cNvSpPr>
            <a:spLocks noChangeShapeType="1"/>
          </p:cNvSpPr>
          <p:nvPr/>
        </p:nvSpPr>
        <p:spPr bwMode="auto">
          <a:xfrm>
            <a:off x="1666875" y="1724025"/>
            <a:ext cx="3155950" cy="0"/>
          </a:xfrm>
          <a:prstGeom prst="line">
            <a:avLst/>
          </a:prstGeom>
          <a:noFill/>
          <a:ln w="9525">
            <a:solidFill>
              <a:schemeClr val="tx1"/>
            </a:solidFill>
            <a:round/>
            <a:headEnd/>
            <a:tailEnd/>
          </a:ln>
        </p:spPr>
        <p:txBody>
          <a:bodyPr lIns="65294" tIns="32648" rIns="65294" bIns="32648"/>
          <a:lstStyle/>
          <a:p>
            <a:endParaRPr lang="es-ES"/>
          </a:p>
        </p:txBody>
      </p:sp>
      <p:sp>
        <p:nvSpPr>
          <p:cNvPr id="76853" name="Rectangle 29"/>
          <p:cNvSpPr>
            <a:spLocks noChangeArrowheads="1"/>
          </p:cNvSpPr>
          <p:nvPr/>
        </p:nvSpPr>
        <p:spPr bwMode="auto">
          <a:xfrm>
            <a:off x="1128713" y="1858963"/>
            <a:ext cx="925512" cy="279400"/>
          </a:xfrm>
          <a:prstGeom prst="rect">
            <a:avLst/>
          </a:prstGeom>
          <a:solidFill>
            <a:srgbClr val="9CE682"/>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145" name="WordArt 30"/>
          <p:cNvSpPr>
            <a:spLocks noChangeArrowheads="1" noChangeShapeType="1" noTextEdit="1"/>
          </p:cNvSpPr>
          <p:nvPr/>
        </p:nvSpPr>
        <p:spPr bwMode="auto">
          <a:xfrm>
            <a:off x="1156607" y="1905000"/>
            <a:ext cx="896938" cy="205241"/>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Black"/>
              </a:rPr>
              <a:t>SEGURIDAD SALUD</a:t>
            </a:r>
          </a:p>
          <a:p>
            <a:pPr algn="ctr">
              <a:defRPr/>
            </a:pPr>
            <a:r>
              <a:rPr lang="es-ES" sz="600" kern="10" dirty="0">
                <a:ln w="9525">
                  <a:noFill/>
                  <a:round/>
                  <a:headEnd/>
                  <a:tailEnd/>
                </a:ln>
                <a:latin typeface="Arial Black"/>
              </a:rPr>
              <a:t>Y AMBIENTE</a:t>
            </a:r>
          </a:p>
        </p:txBody>
      </p:sp>
      <p:sp>
        <p:nvSpPr>
          <p:cNvPr id="4146" name="WordArt 34"/>
          <p:cNvSpPr>
            <a:spLocks noChangeArrowheads="1" noChangeShapeType="1" noTextEdit="1"/>
          </p:cNvSpPr>
          <p:nvPr/>
        </p:nvSpPr>
        <p:spPr bwMode="auto">
          <a:xfrm>
            <a:off x="3154590" y="1897063"/>
            <a:ext cx="755196" cy="240393"/>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Black"/>
              </a:rPr>
              <a:t>COMUNICACION </a:t>
            </a:r>
          </a:p>
          <a:p>
            <a:pPr algn="ctr">
              <a:defRPr/>
            </a:pPr>
            <a:r>
              <a:rPr lang="es-ES" sz="600" kern="10" dirty="0">
                <a:ln w="9525">
                  <a:noFill/>
                  <a:round/>
                  <a:headEnd/>
                  <a:tailEnd/>
                </a:ln>
                <a:latin typeface="Arial Black"/>
              </a:rPr>
              <a:t>SOCIAL</a:t>
            </a:r>
          </a:p>
        </p:txBody>
      </p:sp>
      <p:sp>
        <p:nvSpPr>
          <p:cNvPr id="4147" name="WordArt 48"/>
          <p:cNvSpPr>
            <a:spLocks noChangeArrowheads="1" noChangeShapeType="1" noTextEdit="1"/>
          </p:cNvSpPr>
          <p:nvPr/>
        </p:nvSpPr>
        <p:spPr bwMode="auto">
          <a:xfrm>
            <a:off x="2207760" y="1906134"/>
            <a:ext cx="772205" cy="208643"/>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Black"/>
              </a:rPr>
              <a:t>COMUNICACION Y </a:t>
            </a:r>
          </a:p>
          <a:p>
            <a:pPr algn="ctr">
              <a:defRPr/>
            </a:pPr>
            <a:r>
              <a:rPr lang="es-ES" sz="600" kern="10" dirty="0">
                <a:ln w="9525">
                  <a:noFill/>
                  <a:round/>
                  <a:headEnd/>
                  <a:tailEnd/>
                </a:ln>
                <a:latin typeface="Arial Black"/>
              </a:rPr>
              <a:t>SISTEMAS</a:t>
            </a:r>
          </a:p>
        </p:txBody>
      </p:sp>
      <p:sp>
        <p:nvSpPr>
          <p:cNvPr id="4149" name="WordArt 87"/>
          <p:cNvSpPr>
            <a:spLocks noChangeArrowheads="1" noChangeShapeType="1" noTextEdit="1"/>
          </p:cNvSpPr>
          <p:nvPr/>
        </p:nvSpPr>
        <p:spPr bwMode="auto">
          <a:xfrm>
            <a:off x="6819447" y="2510518"/>
            <a:ext cx="1131661" cy="257402"/>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solidFill>
                  <a:schemeClr val="bg1"/>
                </a:solidFill>
                <a:latin typeface="Arial Black"/>
              </a:rPr>
              <a:t>ADMINISTRATIVO </a:t>
            </a:r>
          </a:p>
          <a:p>
            <a:pPr algn="ctr">
              <a:defRPr/>
            </a:pPr>
            <a:r>
              <a:rPr lang="es-ES" sz="600" kern="10" dirty="0">
                <a:ln w="9525">
                  <a:noFill/>
                  <a:round/>
                  <a:headEnd/>
                  <a:tailEnd/>
                </a:ln>
                <a:solidFill>
                  <a:schemeClr val="bg1"/>
                </a:solidFill>
                <a:latin typeface="Arial Black"/>
              </a:rPr>
              <a:t>FINANCIERO</a:t>
            </a:r>
          </a:p>
        </p:txBody>
      </p:sp>
      <p:cxnSp>
        <p:nvCxnSpPr>
          <p:cNvPr id="76858" name="70 Conector recto"/>
          <p:cNvCxnSpPr>
            <a:cxnSpLocks noChangeShapeType="1"/>
          </p:cNvCxnSpPr>
          <p:nvPr/>
        </p:nvCxnSpPr>
        <p:spPr bwMode="auto">
          <a:xfrm>
            <a:off x="4343400" y="2246313"/>
            <a:ext cx="3005138" cy="0"/>
          </a:xfrm>
          <a:prstGeom prst="line">
            <a:avLst/>
          </a:prstGeom>
          <a:noFill/>
          <a:ln w="9525">
            <a:solidFill>
              <a:schemeClr val="tx1"/>
            </a:solidFill>
            <a:round/>
            <a:headEnd/>
            <a:tailEnd/>
          </a:ln>
        </p:spPr>
      </p:cxnSp>
      <p:sp>
        <p:nvSpPr>
          <p:cNvPr id="4151" name="WordArt 25"/>
          <p:cNvSpPr>
            <a:spLocks noChangeArrowheads="1" noChangeShapeType="1" noTextEdit="1"/>
          </p:cNvSpPr>
          <p:nvPr/>
        </p:nvSpPr>
        <p:spPr bwMode="auto">
          <a:xfrm>
            <a:off x="1250724" y="4194402"/>
            <a:ext cx="591911" cy="102054"/>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Black"/>
              </a:rPr>
              <a:t>PLANILLAJE</a:t>
            </a:r>
          </a:p>
        </p:txBody>
      </p:sp>
      <p:sp>
        <p:nvSpPr>
          <p:cNvPr id="76860" name="Line 89"/>
          <p:cNvSpPr>
            <a:spLocks noChangeShapeType="1"/>
          </p:cNvSpPr>
          <p:nvPr/>
        </p:nvSpPr>
        <p:spPr bwMode="auto">
          <a:xfrm flipH="1">
            <a:off x="4311650" y="2970213"/>
            <a:ext cx="0" cy="1581150"/>
          </a:xfrm>
          <a:prstGeom prst="line">
            <a:avLst/>
          </a:prstGeom>
          <a:noFill/>
          <a:ln w="9525">
            <a:solidFill>
              <a:schemeClr val="tx1"/>
            </a:solidFill>
            <a:round/>
            <a:headEnd/>
            <a:tailEnd/>
          </a:ln>
        </p:spPr>
        <p:txBody>
          <a:bodyPr lIns="65294" tIns="32648" rIns="65294" bIns="32648"/>
          <a:lstStyle/>
          <a:p>
            <a:endParaRPr lang="es-ES"/>
          </a:p>
        </p:txBody>
      </p:sp>
      <p:cxnSp>
        <p:nvCxnSpPr>
          <p:cNvPr id="76861" name="81 Conector recto"/>
          <p:cNvCxnSpPr>
            <a:cxnSpLocks noChangeShapeType="1"/>
            <a:stCxn id="76943" idx="0"/>
            <a:endCxn id="76970" idx="0"/>
          </p:cNvCxnSpPr>
          <p:nvPr/>
        </p:nvCxnSpPr>
        <p:spPr bwMode="auto">
          <a:xfrm rot="16200000" flipH="1">
            <a:off x="3355975" y="2995613"/>
            <a:ext cx="0" cy="3111500"/>
          </a:xfrm>
          <a:prstGeom prst="line">
            <a:avLst/>
          </a:prstGeom>
          <a:noFill/>
          <a:ln w="9525">
            <a:solidFill>
              <a:schemeClr val="tx1"/>
            </a:solidFill>
            <a:round/>
            <a:headEnd/>
            <a:tailEnd/>
          </a:ln>
        </p:spPr>
      </p:cxnSp>
      <p:sp>
        <p:nvSpPr>
          <p:cNvPr id="76862" name="WordArt 25"/>
          <p:cNvSpPr>
            <a:spLocks noChangeArrowheads="1" noChangeShapeType="1" noTextEdit="1"/>
          </p:cNvSpPr>
          <p:nvPr/>
        </p:nvSpPr>
        <p:spPr bwMode="auto">
          <a:xfrm>
            <a:off x="1565275" y="4779963"/>
            <a:ext cx="603250" cy="254000"/>
          </a:xfrm>
          <a:prstGeom prst="rect">
            <a:avLst/>
          </a:prstGeom>
        </p:spPr>
        <p:txBody>
          <a:bodyPr wrap="none" fromWordArt="1">
            <a:prstTxWarp prst="textPlain">
              <a:avLst>
                <a:gd name="adj" fmla="val 50000"/>
              </a:avLst>
            </a:prstTxWarp>
          </a:bodyPr>
          <a:lstStyle/>
          <a:p>
            <a:endParaRPr lang="es-ES" sz="600" kern="10">
              <a:ln w="9525">
                <a:noFill/>
                <a:round/>
                <a:headEnd/>
                <a:tailEnd/>
              </a:ln>
              <a:latin typeface="Arial Black"/>
            </a:endParaRPr>
          </a:p>
        </p:txBody>
      </p:sp>
      <p:sp>
        <p:nvSpPr>
          <p:cNvPr id="76863" name="Rectangle 24"/>
          <p:cNvSpPr>
            <a:spLocks noChangeArrowheads="1"/>
          </p:cNvSpPr>
          <p:nvPr/>
        </p:nvSpPr>
        <p:spPr bwMode="auto">
          <a:xfrm>
            <a:off x="4740275" y="3046413"/>
            <a:ext cx="869950" cy="331787"/>
          </a:xfrm>
          <a:prstGeom prst="rect">
            <a:avLst/>
          </a:prstGeom>
          <a:solidFill>
            <a:schemeClr val="accent1"/>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4156" name="WordArt 25"/>
          <p:cNvSpPr>
            <a:spLocks noChangeArrowheads="1" noChangeShapeType="1" noTextEdit="1"/>
          </p:cNvSpPr>
          <p:nvPr/>
        </p:nvSpPr>
        <p:spPr bwMode="auto">
          <a:xfrm>
            <a:off x="4932589" y="3087688"/>
            <a:ext cx="535214" cy="238125"/>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Black"/>
              </a:rPr>
              <a:t>ASESORES</a:t>
            </a:r>
          </a:p>
          <a:p>
            <a:pPr>
              <a:defRPr/>
            </a:pPr>
            <a:r>
              <a:rPr lang="es-ES" sz="600" kern="10" dirty="0">
                <a:ln w="9525">
                  <a:noFill/>
                  <a:round/>
                  <a:headEnd/>
                  <a:tailEnd/>
                </a:ln>
                <a:latin typeface="Arial Black"/>
              </a:rPr>
              <a:t> TECNICOS</a:t>
            </a:r>
          </a:p>
        </p:txBody>
      </p:sp>
      <p:sp>
        <p:nvSpPr>
          <p:cNvPr id="76865" name="Line 15"/>
          <p:cNvSpPr>
            <a:spLocks noChangeShapeType="1"/>
          </p:cNvSpPr>
          <p:nvPr/>
        </p:nvSpPr>
        <p:spPr bwMode="auto">
          <a:xfrm>
            <a:off x="1057275" y="3213100"/>
            <a:ext cx="3675063" cy="0"/>
          </a:xfrm>
          <a:prstGeom prst="line">
            <a:avLst/>
          </a:prstGeom>
          <a:noFill/>
          <a:ln w="9525">
            <a:solidFill>
              <a:schemeClr val="tx1"/>
            </a:solidFill>
            <a:round/>
            <a:headEnd/>
            <a:tailEnd/>
          </a:ln>
        </p:spPr>
        <p:txBody>
          <a:bodyPr lIns="65294" tIns="32648" rIns="65294" bIns="32648"/>
          <a:lstStyle/>
          <a:p>
            <a:endParaRPr lang="es-ES"/>
          </a:p>
        </p:txBody>
      </p:sp>
      <p:sp>
        <p:nvSpPr>
          <p:cNvPr id="4158" name="WordArt 87"/>
          <p:cNvSpPr>
            <a:spLocks noChangeArrowheads="1" noChangeShapeType="1" noTextEdit="1"/>
          </p:cNvSpPr>
          <p:nvPr/>
        </p:nvSpPr>
        <p:spPr bwMode="auto">
          <a:xfrm>
            <a:off x="1639661" y="4830536"/>
            <a:ext cx="411616" cy="103188"/>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Black"/>
              </a:rPr>
              <a:t>DISEÑO</a:t>
            </a:r>
          </a:p>
        </p:txBody>
      </p:sp>
      <p:sp>
        <p:nvSpPr>
          <p:cNvPr id="4159" name="WordArt 87"/>
          <p:cNvSpPr>
            <a:spLocks noChangeArrowheads="1" noChangeShapeType="1" noTextEdit="1"/>
          </p:cNvSpPr>
          <p:nvPr/>
        </p:nvSpPr>
        <p:spPr bwMode="auto">
          <a:xfrm>
            <a:off x="2428875" y="4813527"/>
            <a:ext cx="514804" cy="116794"/>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Black"/>
              </a:rPr>
              <a:t>TOPOGRAFÌA</a:t>
            </a:r>
          </a:p>
        </p:txBody>
      </p:sp>
      <p:sp>
        <p:nvSpPr>
          <p:cNvPr id="4160" name="WordArt 87"/>
          <p:cNvSpPr>
            <a:spLocks noChangeArrowheads="1" noChangeShapeType="1" noTextEdit="1"/>
          </p:cNvSpPr>
          <p:nvPr/>
        </p:nvSpPr>
        <p:spPr bwMode="auto">
          <a:xfrm>
            <a:off x="3526518" y="4826000"/>
            <a:ext cx="463777" cy="100920"/>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Black"/>
              </a:rPr>
              <a:t>PROVISIÒN</a:t>
            </a:r>
          </a:p>
        </p:txBody>
      </p:sp>
      <p:sp>
        <p:nvSpPr>
          <p:cNvPr id="76869" name="Rectangle 24"/>
          <p:cNvSpPr>
            <a:spLocks noChangeArrowheads="1"/>
          </p:cNvSpPr>
          <p:nvPr/>
        </p:nvSpPr>
        <p:spPr bwMode="auto">
          <a:xfrm>
            <a:off x="4546600" y="4716463"/>
            <a:ext cx="698500" cy="293687"/>
          </a:xfrm>
          <a:prstGeom prst="rect">
            <a:avLst/>
          </a:prstGeom>
          <a:solidFill>
            <a:srgbClr val="FFFF00"/>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4162" name="WordArt 87"/>
          <p:cNvSpPr>
            <a:spLocks noChangeArrowheads="1" noChangeShapeType="1" noTextEdit="1"/>
          </p:cNvSpPr>
          <p:nvPr/>
        </p:nvSpPr>
        <p:spPr bwMode="auto">
          <a:xfrm>
            <a:off x="4585607" y="4789714"/>
            <a:ext cx="580571" cy="102054"/>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Black"/>
              </a:rPr>
              <a:t>CONSTRUCCIÒN</a:t>
            </a:r>
          </a:p>
        </p:txBody>
      </p:sp>
      <p:sp>
        <p:nvSpPr>
          <p:cNvPr id="4165" name="WordArt 25"/>
          <p:cNvSpPr>
            <a:spLocks noChangeArrowheads="1" noChangeShapeType="1" noTextEdit="1"/>
          </p:cNvSpPr>
          <p:nvPr/>
        </p:nvSpPr>
        <p:spPr bwMode="auto">
          <a:xfrm>
            <a:off x="218848" y="4194402"/>
            <a:ext cx="657679" cy="108857"/>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Black"/>
              </a:rPr>
              <a:t>COSTOS </a:t>
            </a:r>
          </a:p>
        </p:txBody>
      </p:sp>
      <p:grpSp>
        <p:nvGrpSpPr>
          <p:cNvPr id="2" name="495 Grupo"/>
          <p:cNvGrpSpPr>
            <a:grpSpLocks/>
          </p:cNvGrpSpPr>
          <p:nvPr/>
        </p:nvGrpSpPr>
        <p:grpSpPr bwMode="auto">
          <a:xfrm>
            <a:off x="482600" y="292100"/>
            <a:ext cx="874713" cy="769938"/>
            <a:chOff x="10528343" y="7729558"/>
            <a:chExt cx="2016125" cy="1800225"/>
          </a:xfrm>
        </p:grpSpPr>
        <p:pic>
          <p:nvPicPr>
            <p:cNvPr id="77038" name="Picture 2"/>
            <p:cNvPicPr>
              <a:picLocks noChangeAspect="1" noChangeArrowheads="1"/>
            </p:cNvPicPr>
            <p:nvPr/>
          </p:nvPicPr>
          <p:blipFill>
            <a:blip r:embed="rId2" cstate="print"/>
            <a:srcRect l="50595" t="46193" r="30060" b="36040"/>
            <a:stretch>
              <a:fillRect/>
            </a:stretch>
          </p:blipFill>
          <p:spPr bwMode="auto">
            <a:xfrm>
              <a:off x="10759044" y="8063151"/>
              <a:ext cx="1676522" cy="925830"/>
            </a:xfrm>
            <a:prstGeom prst="rect">
              <a:avLst/>
            </a:prstGeom>
            <a:noFill/>
            <a:ln w="9525">
              <a:noFill/>
              <a:miter lim="800000"/>
              <a:headEnd/>
              <a:tailEnd/>
            </a:ln>
          </p:spPr>
        </p:pic>
        <p:sp>
          <p:nvSpPr>
            <p:cNvPr id="4330" name="WordArt 36"/>
            <p:cNvSpPr>
              <a:spLocks noChangeArrowheads="1" noChangeShapeType="1" noTextEdit="1"/>
            </p:cNvSpPr>
            <p:nvPr/>
          </p:nvSpPr>
          <p:spPr bwMode="auto">
            <a:xfrm>
              <a:off x="10529776" y="7729558"/>
              <a:ext cx="2014692" cy="1800225"/>
            </a:xfrm>
            <a:prstGeom prst="rect">
              <a:avLst/>
            </a:prstGeom>
          </p:spPr>
          <p:txBody>
            <a:bodyPr spcFirstLastPara="1" wrap="none" fromWordArt="1">
              <a:prstTxWarp prst="textArchUp">
                <a:avLst>
                  <a:gd name="adj" fmla="val 11594260"/>
                </a:avLst>
              </a:prstTxWarp>
            </a:bodyPr>
            <a:lstStyle/>
            <a:p>
              <a:pPr algn="ctr">
                <a:defRPr/>
              </a:pPr>
              <a:r>
                <a:rPr lang="es-ES" sz="600" kern="10" dirty="0">
                  <a:ln w="9525">
                    <a:solidFill>
                      <a:srgbClr val="000000"/>
                    </a:solidFill>
                    <a:round/>
                    <a:headEnd/>
                    <a:tailEnd/>
                  </a:ln>
                  <a:solidFill>
                    <a:srgbClr val="000000"/>
                  </a:solidFill>
                  <a:latin typeface="Arial"/>
                  <a:cs typeface="Arial"/>
                </a:rPr>
                <a:t>CUERPO DE ING. DEL EJERCITO</a:t>
              </a:r>
            </a:p>
          </p:txBody>
        </p:sp>
        <p:sp>
          <p:nvSpPr>
            <p:cNvPr id="4331" name="WordArt 37"/>
            <p:cNvSpPr>
              <a:spLocks noChangeArrowheads="1" noChangeShapeType="1" noTextEdit="1"/>
            </p:cNvSpPr>
            <p:nvPr/>
          </p:nvSpPr>
          <p:spPr bwMode="auto">
            <a:xfrm>
              <a:off x="10528343" y="8996329"/>
              <a:ext cx="2014692" cy="174879"/>
            </a:xfrm>
            <a:prstGeom prst="rect">
              <a:avLst/>
            </a:prstGeom>
          </p:spPr>
          <p:txBody>
            <a:bodyPr wrap="none" fromWordArt="1">
              <a:prstTxWarp prst="textPlain">
                <a:avLst>
                  <a:gd name="adj" fmla="val 50000"/>
                </a:avLst>
              </a:prstTxWarp>
            </a:bodyPr>
            <a:lstStyle/>
            <a:p>
              <a:pPr algn="ctr">
                <a:defRPr/>
              </a:pPr>
              <a:r>
                <a:rPr lang="es-ES" sz="600" kern="10" dirty="0">
                  <a:ln w="9525">
                    <a:solidFill>
                      <a:schemeClr val="tx1"/>
                    </a:solidFill>
                    <a:round/>
                    <a:headEnd/>
                    <a:tailEnd/>
                  </a:ln>
                  <a:latin typeface="Arial"/>
                  <a:cs typeface="Arial"/>
                </a:rPr>
                <a:t>GRUPO DE TRABAJO MANABI</a:t>
              </a:r>
            </a:p>
          </p:txBody>
        </p:sp>
      </p:grpSp>
      <p:cxnSp>
        <p:nvCxnSpPr>
          <p:cNvPr id="76873" name="81 Conector recto"/>
          <p:cNvCxnSpPr>
            <a:cxnSpLocks noChangeShapeType="1"/>
          </p:cNvCxnSpPr>
          <p:nvPr/>
        </p:nvCxnSpPr>
        <p:spPr bwMode="auto">
          <a:xfrm>
            <a:off x="6157913" y="2968625"/>
            <a:ext cx="2430462" cy="1588"/>
          </a:xfrm>
          <a:prstGeom prst="line">
            <a:avLst/>
          </a:prstGeom>
          <a:noFill/>
          <a:ln w="9525">
            <a:solidFill>
              <a:schemeClr val="tx1"/>
            </a:solidFill>
            <a:round/>
            <a:headEnd/>
            <a:tailEnd/>
          </a:ln>
        </p:spPr>
      </p:cxnSp>
      <p:sp>
        <p:nvSpPr>
          <p:cNvPr id="4171" name="WordArt 25"/>
          <p:cNvSpPr>
            <a:spLocks noChangeArrowheads="1" noChangeShapeType="1" noTextEdit="1"/>
          </p:cNvSpPr>
          <p:nvPr/>
        </p:nvSpPr>
        <p:spPr bwMode="auto">
          <a:xfrm>
            <a:off x="8180161" y="3119438"/>
            <a:ext cx="664482" cy="154214"/>
          </a:xfrm>
          <a:prstGeom prst="rect">
            <a:avLst/>
          </a:prstGeom>
        </p:spPr>
        <p:txBody>
          <a:bodyPr wrap="none" lIns="65306" tIns="32653" rIns="65306" bIns="32653" fromWordArt="1">
            <a:prstTxWarp prst="textPlain">
              <a:avLst>
                <a:gd name="adj" fmla="val 50000"/>
              </a:avLst>
            </a:prstTxWarp>
          </a:bodyPr>
          <a:lstStyle/>
          <a:p>
            <a:pPr algn="ctr">
              <a:defRPr/>
            </a:pPr>
            <a:r>
              <a:rPr lang="es-ES" sz="600" b="1" kern="10" dirty="0">
                <a:ln w="9525">
                  <a:noFill/>
                  <a:round/>
                  <a:headEnd/>
                  <a:tailEnd/>
                </a:ln>
                <a:latin typeface="Arial Black"/>
              </a:rPr>
              <a:t>DEPARTAMENTO</a:t>
            </a:r>
          </a:p>
          <a:p>
            <a:pPr algn="ctr">
              <a:defRPr/>
            </a:pPr>
            <a:r>
              <a:rPr lang="es-ES" sz="600" b="1" kern="10" dirty="0">
                <a:ln w="9525">
                  <a:noFill/>
                  <a:round/>
                  <a:headEnd/>
                  <a:tailEnd/>
                </a:ln>
                <a:latin typeface="Arial Black"/>
              </a:rPr>
              <a:t>FINANCIERO</a:t>
            </a:r>
          </a:p>
        </p:txBody>
      </p:sp>
      <p:sp>
        <p:nvSpPr>
          <p:cNvPr id="4172" name="WordArt 25"/>
          <p:cNvSpPr>
            <a:spLocks noChangeArrowheads="1" noChangeShapeType="1" noTextEdit="1"/>
          </p:cNvSpPr>
          <p:nvPr/>
        </p:nvSpPr>
        <p:spPr bwMode="auto">
          <a:xfrm>
            <a:off x="7070045" y="3118303"/>
            <a:ext cx="667884" cy="155349"/>
          </a:xfrm>
          <a:prstGeom prst="rect">
            <a:avLst/>
          </a:prstGeom>
        </p:spPr>
        <p:txBody>
          <a:bodyPr wrap="none" lIns="65306" tIns="32653" rIns="65306" bIns="32653" fromWordArt="1">
            <a:prstTxWarp prst="textPlain">
              <a:avLst>
                <a:gd name="adj" fmla="val 50000"/>
              </a:avLst>
            </a:prstTxWarp>
          </a:bodyPr>
          <a:lstStyle/>
          <a:p>
            <a:pPr algn="ctr">
              <a:defRPr/>
            </a:pPr>
            <a:r>
              <a:rPr lang="es-ES" sz="600" b="1" kern="10" dirty="0">
                <a:ln w="9525">
                  <a:noFill/>
                  <a:round/>
                  <a:headEnd/>
                  <a:tailEnd/>
                </a:ln>
                <a:latin typeface="Arial Black"/>
              </a:rPr>
              <a:t>DEPARTAMENTO </a:t>
            </a:r>
          </a:p>
          <a:p>
            <a:pPr algn="ctr">
              <a:defRPr/>
            </a:pPr>
            <a:r>
              <a:rPr lang="es-ES" sz="600" b="1" kern="10" dirty="0">
                <a:ln w="9525">
                  <a:noFill/>
                  <a:round/>
                  <a:headEnd/>
                  <a:tailEnd/>
                </a:ln>
                <a:latin typeface="Arial Black"/>
              </a:rPr>
              <a:t>DE LOGISTICA</a:t>
            </a:r>
          </a:p>
        </p:txBody>
      </p:sp>
      <p:sp>
        <p:nvSpPr>
          <p:cNvPr id="76876" name="Rectangle 24"/>
          <p:cNvSpPr>
            <a:spLocks noChangeArrowheads="1"/>
          </p:cNvSpPr>
          <p:nvPr/>
        </p:nvSpPr>
        <p:spPr bwMode="auto">
          <a:xfrm>
            <a:off x="5934075" y="3065463"/>
            <a:ext cx="812800" cy="258762"/>
          </a:xfrm>
          <a:prstGeom prst="rect">
            <a:avLst/>
          </a:prstGeom>
          <a:solidFill>
            <a:srgbClr val="DBCB85"/>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174" name="WordArt 25"/>
          <p:cNvSpPr>
            <a:spLocks noChangeArrowheads="1" noChangeShapeType="1" noTextEdit="1"/>
          </p:cNvSpPr>
          <p:nvPr/>
        </p:nvSpPr>
        <p:spPr bwMode="auto">
          <a:xfrm>
            <a:off x="5953125" y="3099027"/>
            <a:ext cx="751795" cy="205241"/>
          </a:xfrm>
          <a:prstGeom prst="rect">
            <a:avLst/>
          </a:prstGeom>
        </p:spPr>
        <p:txBody>
          <a:bodyPr wrap="none" lIns="65306" tIns="32653" rIns="65306" bIns="32653" fromWordArt="1">
            <a:prstTxWarp prst="textPlain">
              <a:avLst>
                <a:gd name="adj" fmla="val 50000"/>
              </a:avLst>
            </a:prstTxWarp>
          </a:bodyPr>
          <a:lstStyle/>
          <a:p>
            <a:pPr algn="ctr">
              <a:defRPr/>
            </a:pPr>
            <a:r>
              <a:rPr lang="es-ES" sz="600" b="1" kern="10" dirty="0">
                <a:ln w="9525">
                  <a:noFill/>
                  <a:round/>
                  <a:headEnd/>
                  <a:tailEnd/>
                </a:ln>
                <a:latin typeface="Arial Black"/>
              </a:rPr>
              <a:t>DEPARTAMENTO DE</a:t>
            </a:r>
          </a:p>
          <a:p>
            <a:pPr algn="ctr">
              <a:defRPr/>
            </a:pPr>
            <a:r>
              <a:rPr lang="es-ES" sz="600" b="1" kern="10" dirty="0">
                <a:ln w="9525">
                  <a:noFill/>
                  <a:round/>
                  <a:headEnd/>
                  <a:tailEnd/>
                </a:ln>
                <a:latin typeface="Arial Black"/>
              </a:rPr>
              <a:t>R.R. H.H.</a:t>
            </a:r>
          </a:p>
        </p:txBody>
      </p:sp>
      <p:sp>
        <p:nvSpPr>
          <p:cNvPr id="98" name="WordArt 587"/>
          <p:cNvSpPr>
            <a:spLocks noChangeArrowheads="1" noChangeShapeType="1" noTextEdit="1"/>
          </p:cNvSpPr>
          <p:nvPr/>
        </p:nvSpPr>
        <p:spPr bwMode="auto">
          <a:xfrm>
            <a:off x="2016124" y="193879"/>
            <a:ext cx="5286394" cy="255135"/>
          </a:xfrm>
          <a:prstGeom prst="rect">
            <a:avLst/>
          </a:prstGeom>
        </p:spPr>
        <p:txBody>
          <a:bodyPr wrap="none" lIns="65306" tIns="32653" rIns="65306" bIns="32653" fromWordArt="1">
            <a:prstTxWarp prst="textPlain">
              <a:avLst>
                <a:gd name="adj" fmla="val 50000"/>
              </a:avLst>
            </a:prstTxWarp>
          </a:bodyPr>
          <a:lstStyle/>
          <a:p>
            <a:pPr algn="ctr">
              <a:defRPr/>
            </a:pPr>
            <a:r>
              <a:rPr lang="es-ES" sz="2600" kern="10" dirty="0">
                <a:ln w="9525">
                  <a:solidFill>
                    <a:srgbClr val="000000"/>
                  </a:solidFill>
                  <a:round/>
                  <a:headEnd/>
                  <a:tailEnd/>
                </a:ln>
                <a:solidFill>
                  <a:srgbClr val="FF0000"/>
                </a:solidFill>
                <a:latin typeface="Arial Black"/>
              </a:rPr>
              <a:t>ESTRUCTURA ORGANICA GRUPO DE TRABAJO MANABI</a:t>
            </a:r>
            <a:endParaRPr lang="en-US" sz="2600" kern="10" dirty="0">
              <a:ln w="9525">
                <a:solidFill>
                  <a:srgbClr val="000000"/>
                </a:solidFill>
                <a:round/>
                <a:headEnd/>
                <a:tailEnd/>
              </a:ln>
              <a:solidFill>
                <a:srgbClr val="FF0000"/>
              </a:solidFill>
              <a:latin typeface="Arial Black"/>
            </a:endParaRPr>
          </a:p>
        </p:txBody>
      </p:sp>
      <p:sp>
        <p:nvSpPr>
          <p:cNvPr id="76879" name="Rectangle 4"/>
          <p:cNvSpPr>
            <a:spLocks noChangeArrowheads="1"/>
          </p:cNvSpPr>
          <p:nvPr/>
        </p:nvSpPr>
        <p:spPr bwMode="auto">
          <a:xfrm>
            <a:off x="3800475" y="533400"/>
            <a:ext cx="1219200" cy="354013"/>
          </a:xfrm>
          <a:prstGeom prst="rect">
            <a:avLst/>
          </a:prstGeom>
          <a:solidFill>
            <a:srgbClr val="DBCB85"/>
          </a:solidFill>
          <a:ln w="38100" cmpd="dbl" algn="ctr">
            <a:solidFill>
              <a:schemeClr val="tx1"/>
            </a:solidFill>
            <a:miter lim="800000"/>
            <a:headEnd/>
            <a:tailEnd/>
          </a:ln>
        </p:spPr>
        <p:txBody>
          <a:bodyPr wrap="none" lIns="65261" tIns="32631" rIns="65261" bIns="32631" anchor="ctr"/>
          <a:lstStyle/>
          <a:p>
            <a:pPr algn="ctr" defTabSz="649288"/>
            <a:endParaRPr lang="es-EC" sz="1700" u="none"/>
          </a:p>
        </p:txBody>
      </p:sp>
      <p:sp>
        <p:nvSpPr>
          <p:cNvPr id="4177" name="WordArt 5"/>
          <p:cNvSpPr>
            <a:spLocks noChangeArrowheads="1" noChangeShapeType="1" noTextEdit="1"/>
          </p:cNvSpPr>
          <p:nvPr/>
        </p:nvSpPr>
        <p:spPr bwMode="auto">
          <a:xfrm>
            <a:off x="3875768" y="605518"/>
            <a:ext cx="1099911" cy="22111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solidFill>
                  <a:schemeClr val="tx2"/>
                </a:solidFill>
                <a:latin typeface="Arial Black"/>
              </a:rPr>
              <a:t>COMITE DE TOMA </a:t>
            </a:r>
          </a:p>
          <a:p>
            <a:pPr algn="ctr">
              <a:defRPr/>
            </a:pPr>
            <a:r>
              <a:rPr lang="es-ES" sz="600" kern="10" dirty="0">
                <a:ln w="9525">
                  <a:noFill/>
                  <a:round/>
                  <a:headEnd/>
                  <a:tailEnd/>
                </a:ln>
                <a:solidFill>
                  <a:schemeClr val="tx2"/>
                </a:solidFill>
                <a:latin typeface="Arial Black"/>
              </a:rPr>
              <a:t>DE  DECISIONES</a:t>
            </a:r>
          </a:p>
        </p:txBody>
      </p:sp>
      <p:cxnSp>
        <p:nvCxnSpPr>
          <p:cNvPr id="76881" name="139 Conector recto"/>
          <p:cNvCxnSpPr>
            <a:cxnSpLocks noChangeShapeType="1"/>
          </p:cNvCxnSpPr>
          <p:nvPr/>
        </p:nvCxnSpPr>
        <p:spPr bwMode="auto">
          <a:xfrm rot="16200000" flipH="1">
            <a:off x="7233444" y="2936082"/>
            <a:ext cx="261937" cy="0"/>
          </a:xfrm>
          <a:prstGeom prst="line">
            <a:avLst/>
          </a:prstGeom>
          <a:noFill/>
          <a:ln w="9525">
            <a:solidFill>
              <a:schemeClr val="tx1"/>
            </a:solidFill>
            <a:round/>
            <a:headEnd/>
            <a:tailEnd/>
          </a:ln>
        </p:spPr>
      </p:cxnSp>
      <p:sp>
        <p:nvSpPr>
          <p:cNvPr id="76882" name="Rectangle 24"/>
          <p:cNvSpPr>
            <a:spLocks noChangeArrowheads="1"/>
          </p:cNvSpPr>
          <p:nvPr/>
        </p:nvSpPr>
        <p:spPr bwMode="auto">
          <a:xfrm>
            <a:off x="5794375" y="3565525"/>
            <a:ext cx="506413" cy="2032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181" name="WordArt 25"/>
          <p:cNvSpPr>
            <a:spLocks noChangeArrowheads="1" noChangeShapeType="1" noTextEdit="1"/>
          </p:cNvSpPr>
          <p:nvPr/>
        </p:nvSpPr>
        <p:spPr bwMode="auto">
          <a:xfrm>
            <a:off x="5831795" y="3582081"/>
            <a:ext cx="408214" cy="154214"/>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PERSONAL</a:t>
            </a:r>
          </a:p>
          <a:p>
            <a:pPr algn="ctr">
              <a:defRPr/>
            </a:pPr>
            <a:r>
              <a:rPr lang="es-ES" sz="600" kern="10" dirty="0">
                <a:ln w="9525">
                  <a:noFill/>
                  <a:round/>
                  <a:headEnd/>
                  <a:tailEnd/>
                </a:ln>
                <a:latin typeface="Arial"/>
                <a:cs typeface="Arial"/>
              </a:rPr>
              <a:t>MILITAR</a:t>
            </a:r>
          </a:p>
        </p:txBody>
      </p:sp>
      <p:sp>
        <p:nvSpPr>
          <p:cNvPr id="4182" name="WordArt 25"/>
          <p:cNvSpPr>
            <a:spLocks noChangeArrowheads="1" noChangeShapeType="1" noTextEdit="1"/>
          </p:cNvSpPr>
          <p:nvPr/>
        </p:nvSpPr>
        <p:spPr bwMode="auto">
          <a:xfrm>
            <a:off x="5830661" y="3910920"/>
            <a:ext cx="412750" cy="119062"/>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a:cs typeface="Arial"/>
              </a:rPr>
              <a:t>PERSONAL</a:t>
            </a:r>
          </a:p>
          <a:p>
            <a:pPr>
              <a:defRPr/>
            </a:pPr>
            <a:r>
              <a:rPr lang="es-ES" sz="600" kern="10" dirty="0">
                <a:ln w="9525">
                  <a:noFill/>
                  <a:round/>
                  <a:headEnd/>
                  <a:tailEnd/>
                </a:ln>
                <a:latin typeface="Arial"/>
                <a:cs typeface="Arial"/>
              </a:rPr>
              <a:t>SP. Y TP.</a:t>
            </a:r>
          </a:p>
        </p:txBody>
      </p:sp>
      <p:sp>
        <p:nvSpPr>
          <p:cNvPr id="4183" name="WordArt 25"/>
          <p:cNvSpPr>
            <a:spLocks noChangeArrowheads="1" noChangeShapeType="1" noTextEdit="1"/>
          </p:cNvSpPr>
          <p:nvPr/>
        </p:nvSpPr>
        <p:spPr bwMode="auto">
          <a:xfrm>
            <a:off x="5856742" y="4177393"/>
            <a:ext cx="408214" cy="170089"/>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a:cs typeface="Arial"/>
              </a:rPr>
              <a:t>BIENESTAR DEL </a:t>
            </a:r>
          </a:p>
          <a:p>
            <a:pPr>
              <a:defRPr/>
            </a:pPr>
            <a:r>
              <a:rPr lang="es-ES" sz="600" kern="10" dirty="0">
                <a:ln w="9525">
                  <a:noFill/>
                  <a:round/>
                  <a:headEnd/>
                  <a:tailEnd/>
                </a:ln>
                <a:latin typeface="Arial"/>
                <a:cs typeface="Arial"/>
              </a:rPr>
              <a:t>PERSONAL</a:t>
            </a:r>
          </a:p>
        </p:txBody>
      </p:sp>
      <p:sp>
        <p:nvSpPr>
          <p:cNvPr id="4184" name="WordArt 25"/>
          <p:cNvSpPr>
            <a:spLocks noChangeArrowheads="1" noChangeShapeType="1" noTextEdit="1"/>
          </p:cNvSpPr>
          <p:nvPr/>
        </p:nvSpPr>
        <p:spPr bwMode="auto">
          <a:xfrm>
            <a:off x="5848804" y="4491492"/>
            <a:ext cx="408214" cy="142875"/>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a:cs typeface="Arial"/>
              </a:rPr>
              <a:t>DISPENSARIO </a:t>
            </a:r>
          </a:p>
          <a:p>
            <a:pPr>
              <a:defRPr/>
            </a:pPr>
            <a:r>
              <a:rPr lang="es-ES" sz="600" kern="10" dirty="0">
                <a:ln w="9525">
                  <a:noFill/>
                  <a:round/>
                  <a:headEnd/>
                  <a:tailEnd/>
                </a:ln>
                <a:latin typeface="Arial"/>
                <a:cs typeface="Arial"/>
              </a:rPr>
              <a:t>MEDICO</a:t>
            </a:r>
          </a:p>
        </p:txBody>
      </p:sp>
      <p:cxnSp>
        <p:nvCxnSpPr>
          <p:cNvPr id="76887" name="139 Conector recto"/>
          <p:cNvCxnSpPr>
            <a:cxnSpLocks noChangeShapeType="1"/>
          </p:cNvCxnSpPr>
          <p:nvPr/>
        </p:nvCxnSpPr>
        <p:spPr bwMode="auto">
          <a:xfrm>
            <a:off x="6062663" y="3325813"/>
            <a:ext cx="0" cy="157162"/>
          </a:xfrm>
          <a:prstGeom prst="line">
            <a:avLst/>
          </a:prstGeom>
          <a:noFill/>
          <a:ln w="9525">
            <a:solidFill>
              <a:schemeClr val="tx1"/>
            </a:solidFill>
            <a:round/>
            <a:headEnd/>
            <a:tailEnd/>
          </a:ln>
        </p:spPr>
      </p:cxnSp>
      <p:cxnSp>
        <p:nvCxnSpPr>
          <p:cNvPr id="76888" name="144 Conector recto"/>
          <p:cNvCxnSpPr>
            <a:cxnSpLocks noChangeShapeType="1"/>
          </p:cNvCxnSpPr>
          <p:nvPr/>
        </p:nvCxnSpPr>
        <p:spPr bwMode="auto">
          <a:xfrm>
            <a:off x="5729288" y="3487738"/>
            <a:ext cx="0" cy="1074737"/>
          </a:xfrm>
          <a:prstGeom prst="line">
            <a:avLst/>
          </a:prstGeom>
          <a:noFill/>
          <a:ln w="9525">
            <a:solidFill>
              <a:schemeClr val="tx1"/>
            </a:solidFill>
            <a:round/>
            <a:headEnd/>
            <a:tailEnd/>
          </a:ln>
        </p:spPr>
      </p:cxnSp>
      <p:cxnSp>
        <p:nvCxnSpPr>
          <p:cNvPr id="76889" name="147 Conector recto"/>
          <p:cNvCxnSpPr>
            <a:cxnSpLocks noChangeShapeType="1"/>
          </p:cNvCxnSpPr>
          <p:nvPr/>
        </p:nvCxnSpPr>
        <p:spPr bwMode="auto">
          <a:xfrm>
            <a:off x="5732463" y="3486150"/>
            <a:ext cx="330200" cy="0"/>
          </a:xfrm>
          <a:prstGeom prst="line">
            <a:avLst/>
          </a:prstGeom>
          <a:noFill/>
          <a:ln w="9525">
            <a:solidFill>
              <a:schemeClr val="tx1"/>
            </a:solidFill>
            <a:round/>
            <a:headEnd/>
            <a:tailEnd/>
          </a:ln>
        </p:spPr>
      </p:cxnSp>
      <p:sp>
        <p:nvSpPr>
          <p:cNvPr id="76890" name="Rectangle 24"/>
          <p:cNvSpPr>
            <a:spLocks noChangeArrowheads="1"/>
          </p:cNvSpPr>
          <p:nvPr/>
        </p:nvSpPr>
        <p:spPr bwMode="auto">
          <a:xfrm>
            <a:off x="5800725" y="3890963"/>
            <a:ext cx="508000" cy="2032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891" name="Rectangle 24"/>
          <p:cNvSpPr>
            <a:spLocks noChangeArrowheads="1"/>
          </p:cNvSpPr>
          <p:nvPr/>
        </p:nvSpPr>
        <p:spPr bwMode="auto">
          <a:xfrm>
            <a:off x="5805488" y="4159250"/>
            <a:ext cx="506412" cy="2032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892" name="Rectangle 24"/>
          <p:cNvSpPr>
            <a:spLocks noChangeArrowheads="1"/>
          </p:cNvSpPr>
          <p:nvPr/>
        </p:nvSpPr>
        <p:spPr bwMode="auto">
          <a:xfrm>
            <a:off x="5800725" y="4451350"/>
            <a:ext cx="508000" cy="201613"/>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6893" name="147 Conector recto"/>
          <p:cNvCxnSpPr>
            <a:cxnSpLocks noChangeShapeType="1"/>
          </p:cNvCxnSpPr>
          <p:nvPr/>
        </p:nvCxnSpPr>
        <p:spPr bwMode="auto">
          <a:xfrm>
            <a:off x="5729288" y="3671888"/>
            <a:ext cx="66675" cy="0"/>
          </a:xfrm>
          <a:prstGeom prst="line">
            <a:avLst/>
          </a:prstGeom>
          <a:noFill/>
          <a:ln w="9525">
            <a:solidFill>
              <a:schemeClr val="tx1"/>
            </a:solidFill>
            <a:round/>
            <a:headEnd/>
            <a:tailEnd/>
          </a:ln>
        </p:spPr>
      </p:cxnSp>
      <p:cxnSp>
        <p:nvCxnSpPr>
          <p:cNvPr id="76894" name="147 Conector recto"/>
          <p:cNvCxnSpPr>
            <a:cxnSpLocks noChangeShapeType="1"/>
          </p:cNvCxnSpPr>
          <p:nvPr/>
        </p:nvCxnSpPr>
        <p:spPr bwMode="auto">
          <a:xfrm>
            <a:off x="5732463" y="3994150"/>
            <a:ext cx="63500" cy="0"/>
          </a:xfrm>
          <a:prstGeom prst="line">
            <a:avLst/>
          </a:prstGeom>
          <a:noFill/>
          <a:ln w="9525">
            <a:solidFill>
              <a:schemeClr val="tx1"/>
            </a:solidFill>
            <a:round/>
            <a:headEnd/>
            <a:tailEnd/>
          </a:ln>
        </p:spPr>
      </p:cxnSp>
      <p:cxnSp>
        <p:nvCxnSpPr>
          <p:cNvPr id="76895" name="147 Conector recto"/>
          <p:cNvCxnSpPr>
            <a:cxnSpLocks noChangeShapeType="1"/>
          </p:cNvCxnSpPr>
          <p:nvPr/>
        </p:nvCxnSpPr>
        <p:spPr bwMode="auto">
          <a:xfrm>
            <a:off x="5734050" y="4257675"/>
            <a:ext cx="65088" cy="0"/>
          </a:xfrm>
          <a:prstGeom prst="line">
            <a:avLst/>
          </a:prstGeom>
          <a:noFill/>
          <a:ln w="9525">
            <a:solidFill>
              <a:schemeClr val="tx1"/>
            </a:solidFill>
            <a:round/>
            <a:headEnd/>
            <a:tailEnd/>
          </a:ln>
        </p:spPr>
      </p:cxnSp>
      <p:cxnSp>
        <p:nvCxnSpPr>
          <p:cNvPr id="76896" name="147 Conector recto"/>
          <p:cNvCxnSpPr>
            <a:cxnSpLocks noChangeShapeType="1"/>
          </p:cNvCxnSpPr>
          <p:nvPr/>
        </p:nvCxnSpPr>
        <p:spPr bwMode="auto">
          <a:xfrm>
            <a:off x="5734050" y="4557713"/>
            <a:ext cx="65088" cy="0"/>
          </a:xfrm>
          <a:prstGeom prst="line">
            <a:avLst/>
          </a:prstGeom>
          <a:noFill/>
          <a:ln w="9525">
            <a:solidFill>
              <a:schemeClr val="tx1"/>
            </a:solidFill>
            <a:round/>
            <a:headEnd/>
            <a:tailEnd/>
          </a:ln>
        </p:spPr>
      </p:cxnSp>
      <p:sp>
        <p:nvSpPr>
          <p:cNvPr id="76897" name="Rectangle 24"/>
          <p:cNvSpPr>
            <a:spLocks noChangeArrowheads="1"/>
          </p:cNvSpPr>
          <p:nvPr/>
        </p:nvSpPr>
        <p:spPr bwMode="auto">
          <a:xfrm>
            <a:off x="8483600" y="3859213"/>
            <a:ext cx="395288" cy="176212"/>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196" name="WordArt 25"/>
          <p:cNvSpPr>
            <a:spLocks noChangeArrowheads="1" noChangeShapeType="1" noTextEdit="1"/>
          </p:cNvSpPr>
          <p:nvPr/>
        </p:nvSpPr>
        <p:spPr bwMode="auto">
          <a:xfrm>
            <a:off x="8485188" y="3888242"/>
            <a:ext cx="402544" cy="146276"/>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a:cs typeface="Arial"/>
              </a:rPr>
              <a:t>CONTADOR </a:t>
            </a:r>
          </a:p>
          <a:p>
            <a:pPr>
              <a:defRPr/>
            </a:pPr>
            <a:endParaRPr lang="es-ES" sz="600" kern="10" dirty="0">
              <a:ln w="9525">
                <a:noFill/>
                <a:round/>
                <a:headEnd/>
                <a:tailEnd/>
              </a:ln>
              <a:latin typeface="Arial"/>
              <a:cs typeface="Arial"/>
            </a:endParaRPr>
          </a:p>
        </p:txBody>
      </p:sp>
      <p:sp>
        <p:nvSpPr>
          <p:cNvPr id="76899" name="Rectangle 24"/>
          <p:cNvSpPr>
            <a:spLocks noChangeArrowheads="1"/>
          </p:cNvSpPr>
          <p:nvPr/>
        </p:nvSpPr>
        <p:spPr bwMode="auto">
          <a:xfrm>
            <a:off x="8399463" y="3602038"/>
            <a:ext cx="476250" cy="1905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198" name="WordArt 25"/>
          <p:cNvSpPr>
            <a:spLocks noChangeArrowheads="1" noChangeShapeType="1" noTextEdit="1"/>
          </p:cNvSpPr>
          <p:nvPr/>
        </p:nvSpPr>
        <p:spPr bwMode="auto">
          <a:xfrm>
            <a:off x="8418286" y="3609295"/>
            <a:ext cx="424089" cy="166687"/>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a:cs typeface="Arial"/>
              </a:rPr>
              <a:t>COORDINADOR</a:t>
            </a:r>
          </a:p>
          <a:p>
            <a:pPr>
              <a:defRPr/>
            </a:pPr>
            <a:r>
              <a:rPr lang="es-ES" sz="600" kern="10" dirty="0">
                <a:ln w="9525">
                  <a:noFill/>
                  <a:round/>
                  <a:headEnd/>
                  <a:tailEnd/>
                </a:ln>
                <a:latin typeface="Arial"/>
                <a:cs typeface="Arial"/>
              </a:rPr>
              <a:t>FINANCIERO</a:t>
            </a:r>
          </a:p>
        </p:txBody>
      </p:sp>
      <p:sp>
        <p:nvSpPr>
          <p:cNvPr id="76901" name="Rectangle 24"/>
          <p:cNvSpPr>
            <a:spLocks noChangeArrowheads="1"/>
          </p:cNvSpPr>
          <p:nvPr/>
        </p:nvSpPr>
        <p:spPr bwMode="auto">
          <a:xfrm>
            <a:off x="8426450" y="5062538"/>
            <a:ext cx="455613" cy="17145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902" name="Line 89"/>
          <p:cNvSpPr>
            <a:spLocks noChangeShapeType="1"/>
          </p:cNvSpPr>
          <p:nvPr/>
        </p:nvSpPr>
        <p:spPr bwMode="auto">
          <a:xfrm>
            <a:off x="8593138" y="3328988"/>
            <a:ext cx="0" cy="166687"/>
          </a:xfrm>
          <a:prstGeom prst="line">
            <a:avLst/>
          </a:prstGeom>
          <a:noFill/>
          <a:ln w="9525">
            <a:solidFill>
              <a:schemeClr val="tx1"/>
            </a:solidFill>
            <a:round/>
            <a:headEnd/>
            <a:tailEnd/>
          </a:ln>
        </p:spPr>
        <p:txBody>
          <a:bodyPr lIns="65294" tIns="32648" rIns="65294" bIns="32648"/>
          <a:lstStyle/>
          <a:p>
            <a:endParaRPr lang="es-ES"/>
          </a:p>
        </p:txBody>
      </p:sp>
      <p:cxnSp>
        <p:nvCxnSpPr>
          <p:cNvPr id="76903" name="147 Conector recto"/>
          <p:cNvCxnSpPr>
            <a:cxnSpLocks noChangeShapeType="1"/>
            <a:stCxn id="76904" idx="0"/>
            <a:endCxn id="76902" idx="1"/>
          </p:cNvCxnSpPr>
          <p:nvPr/>
        </p:nvCxnSpPr>
        <p:spPr bwMode="auto">
          <a:xfrm>
            <a:off x="8332788" y="3495675"/>
            <a:ext cx="260350" cy="0"/>
          </a:xfrm>
          <a:prstGeom prst="line">
            <a:avLst/>
          </a:prstGeom>
          <a:noFill/>
          <a:ln w="9525">
            <a:solidFill>
              <a:schemeClr val="tx1"/>
            </a:solidFill>
            <a:round/>
            <a:headEnd/>
            <a:tailEnd/>
          </a:ln>
        </p:spPr>
      </p:cxnSp>
      <p:sp>
        <p:nvSpPr>
          <p:cNvPr id="76904" name="Line 89"/>
          <p:cNvSpPr>
            <a:spLocks noChangeShapeType="1"/>
          </p:cNvSpPr>
          <p:nvPr/>
        </p:nvSpPr>
        <p:spPr bwMode="auto">
          <a:xfrm>
            <a:off x="8332788" y="3495675"/>
            <a:ext cx="0" cy="1649413"/>
          </a:xfrm>
          <a:prstGeom prst="line">
            <a:avLst/>
          </a:prstGeom>
          <a:noFill/>
          <a:ln w="9525">
            <a:solidFill>
              <a:schemeClr val="tx1"/>
            </a:solidFill>
            <a:round/>
            <a:headEnd/>
            <a:tailEnd/>
          </a:ln>
        </p:spPr>
        <p:txBody>
          <a:bodyPr lIns="65294" tIns="32648" rIns="65294" bIns="32648"/>
          <a:lstStyle/>
          <a:p>
            <a:endParaRPr lang="es-ES"/>
          </a:p>
        </p:txBody>
      </p:sp>
      <p:sp>
        <p:nvSpPr>
          <p:cNvPr id="76905" name="Rectangle 24"/>
          <p:cNvSpPr>
            <a:spLocks noChangeArrowheads="1"/>
          </p:cNvSpPr>
          <p:nvPr/>
        </p:nvSpPr>
        <p:spPr bwMode="auto">
          <a:xfrm>
            <a:off x="8434388" y="4551363"/>
            <a:ext cx="509587" cy="17145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04" name="WordArt 25"/>
          <p:cNvSpPr>
            <a:spLocks noChangeArrowheads="1" noChangeShapeType="1" noTextEdit="1"/>
          </p:cNvSpPr>
          <p:nvPr/>
        </p:nvSpPr>
        <p:spPr bwMode="auto">
          <a:xfrm>
            <a:off x="8452304" y="4562928"/>
            <a:ext cx="365125" cy="137206"/>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a:cs typeface="Arial"/>
              </a:rPr>
              <a:t>ACTIVOS </a:t>
            </a:r>
          </a:p>
          <a:p>
            <a:pPr>
              <a:defRPr/>
            </a:pPr>
            <a:r>
              <a:rPr lang="es-ES" sz="600" kern="10" dirty="0">
                <a:ln w="9525">
                  <a:noFill/>
                  <a:round/>
                  <a:headEnd/>
                  <a:tailEnd/>
                </a:ln>
                <a:latin typeface="Arial"/>
                <a:cs typeface="Arial"/>
              </a:rPr>
              <a:t>FIJOS</a:t>
            </a:r>
          </a:p>
        </p:txBody>
      </p:sp>
      <p:sp>
        <p:nvSpPr>
          <p:cNvPr id="4205" name="WordArt 25"/>
          <p:cNvSpPr>
            <a:spLocks noChangeArrowheads="1" noChangeShapeType="1" noTextEdit="1"/>
          </p:cNvSpPr>
          <p:nvPr/>
        </p:nvSpPr>
        <p:spPr bwMode="auto">
          <a:xfrm>
            <a:off x="8531679" y="4359956"/>
            <a:ext cx="326571" cy="6803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PAGADOR</a:t>
            </a:r>
          </a:p>
        </p:txBody>
      </p:sp>
      <p:sp>
        <p:nvSpPr>
          <p:cNvPr id="76908" name="Rectangle 24"/>
          <p:cNvSpPr>
            <a:spLocks noChangeArrowheads="1"/>
          </p:cNvSpPr>
          <p:nvPr/>
        </p:nvSpPr>
        <p:spPr bwMode="auto">
          <a:xfrm>
            <a:off x="8461375" y="4795838"/>
            <a:ext cx="458788" cy="187325"/>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07" name="WordArt 25"/>
          <p:cNvSpPr>
            <a:spLocks noChangeArrowheads="1" noChangeShapeType="1" noTextEdit="1"/>
          </p:cNvSpPr>
          <p:nvPr/>
        </p:nvSpPr>
        <p:spPr bwMode="auto">
          <a:xfrm>
            <a:off x="8566831" y="4844143"/>
            <a:ext cx="308429" cy="6803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KARDISTA</a:t>
            </a:r>
          </a:p>
        </p:txBody>
      </p:sp>
      <p:sp>
        <p:nvSpPr>
          <p:cNvPr id="4208" name="WordArt 25"/>
          <p:cNvSpPr>
            <a:spLocks noChangeArrowheads="1" noChangeShapeType="1" noTextEdit="1"/>
          </p:cNvSpPr>
          <p:nvPr/>
        </p:nvSpPr>
        <p:spPr bwMode="auto">
          <a:xfrm>
            <a:off x="8486322" y="5107215"/>
            <a:ext cx="305027" cy="52161"/>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ARCHIVO</a:t>
            </a:r>
          </a:p>
        </p:txBody>
      </p:sp>
      <p:sp>
        <p:nvSpPr>
          <p:cNvPr id="4209" name="WordArt 25"/>
          <p:cNvSpPr>
            <a:spLocks noChangeArrowheads="1" noChangeShapeType="1" noTextEdit="1"/>
          </p:cNvSpPr>
          <p:nvPr/>
        </p:nvSpPr>
        <p:spPr bwMode="auto">
          <a:xfrm>
            <a:off x="8510135" y="4143375"/>
            <a:ext cx="337911" cy="64634"/>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AUXILIAR</a:t>
            </a:r>
          </a:p>
        </p:txBody>
      </p:sp>
      <p:cxnSp>
        <p:nvCxnSpPr>
          <p:cNvPr id="76912" name="147 Conector recto"/>
          <p:cNvCxnSpPr>
            <a:cxnSpLocks noChangeShapeType="1"/>
          </p:cNvCxnSpPr>
          <p:nvPr/>
        </p:nvCxnSpPr>
        <p:spPr bwMode="auto">
          <a:xfrm>
            <a:off x="8332788" y="3684588"/>
            <a:ext cx="65087" cy="0"/>
          </a:xfrm>
          <a:prstGeom prst="line">
            <a:avLst/>
          </a:prstGeom>
          <a:noFill/>
          <a:ln w="9525">
            <a:solidFill>
              <a:schemeClr val="tx1"/>
            </a:solidFill>
            <a:round/>
            <a:headEnd/>
            <a:tailEnd/>
          </a:ln>
        </p:spPr>
      </p:cxnSp>
      <p:cxnSp>
        <p:nvCxnSpPr>
          <p:cNvPr id="76913" name="147 Conector recto"/>
          <p:cNvCxnSpPr>
            <a:cxnSpLocks noChangeShapeType="1"/>
          </p:cNvCxnSpPr>
          <p:nvPr/>
        </p:nvCxnSpPr>
        <p:spPr bwMode="auto">
          <a:xfrm flipV="1">
            <a:off x="8637588" y="3792538"/>
            <a:ext cx="0" cy="66675"/>
          </a:xfrm>
          <a:prstGeom prst="line">
            <a:avLst/>
          </a:prstGeom>
          <a:noFill/>
          <a:ln w="9525">
            <a:solidFill>
              <a:schemeClr val="tx1"/>
            </a:solidFill>
            <a:round/>
            <a:headEnd/>
            <a:tailEnd/>
          </a:ln>
        </p:spPr>
      </p:cxnSp>
      <p:cxnSp>
        <p:nvCxnSpPr>
          <p:cNvPr id="76914" name="147 Conector recto"/>
          <p:cNvCxnSpPr>
            <a:cxnSpLocks noChangeShapeType="1"/>
            <a:endCxn id="76901" idx="1"/>
          </p:cNvCxnSpPr>
          <p:nvPr/>
        </p:nvCxnSpPr>
        <p:spPr bwMode="auto">
          <a:xfrm>
            <a:off x="8332788" y="5148263"/>
            <a:ext cx="93662" cy="1587"/>
          </a:xfrm>
          <a:prstGeom prst="line">
            <a:avLst/>
          </a:prstGeom>
          <a:noFill/>
          <a:ln w="9525">
            <a:solidFill>
              <a:schemeClr val="tx1"/>
            </a:solidFill>
            <a:round/>
            <a:headEnd/>
            <a:tailEnd/>
          </a:ln>
        </p:spPr>
      </p:cxnSp>
      <p:cxnSp>
        <p:nvCxnSpPr>
          <p:cNvPr id="76915" name="147 Conector recto"/>
          <p:cNvCxnSpPr>
            <a:cxnSpLocks noChangeShapeType="1"/>
            <a:endCxn id="76905" idx="1"/>
          </p:cNvCxnSpPr>
          <p:nvPr/>
        </p:nvCxnSpPr>
        <p:spPr bwMode="auto">
          <a:xfrm flipV="1">
            <a:off x="8332788" y="4637088"/>
            <a:ext cx="101600" cy="0"/>
          </a:xfrm>
          <a:prstGeom prst="line">
            <a:avLst/>
          </a:prstGeom>
          <a:noFill/>
          <a:ln w="9525">
            <a:solidFill>
              <a:schemeClr val="tx1"/>
            </a:solidFill>
            <a:round/>
            <a:headEnd/>
            <a:tailEnd/>
          </a:ln>
        </p:spPr>
      </p:cxnSp>
      <p:sp>
        <p:nvSpPr>
          <p:cNvPr id="76916" name="Rectangle 24"/>
          <p:cNvSpPr>
            <a:spLocks noChangeArrowheads="1"/>
          </p:cNvSpPr>
          <p:nvPr/>
        </p:nvSpPr>
        <p:spPr bwMode="auto">
          <a:xfrm>
            <a:off x="8478838" y="4100513"/>
            <a:ext cx="395287" cy="149225"/>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6917" name="147 Conector recto"/>
          <p:cNvCxnSpPr>
            <a:cxnSpLocks noChangeShapeType="1"/>
          </p:cNvCxnSpPr>
          <p:nvPr/>
        </p:nvCxnSpPr>
        <p:spPr bwMode="auto">
          <a:xfrm flipV="1">
            <a:off x="8639175" y="4033838"/>
            <a:ext cx="0" cy="63500"/>
          </a:xfrm>
          <a:prstGeom prst="line">
            <a:avLst/>
          </a:prstGeom>
          <a:noFill/>
          <a:ln w="9525">
            <a:solidFill>
              <a:schemeClr val="tx1"/>
            </a:solidFill>
            <a:round/>
            <a:headEnd/>
            <a:tailEnd/>
          </a:ln>
        </p:spPr>
      </p:cxnSp>
      <p:sp>
        <p:nvSpPr>
          <p:cNvPr id="76918" name="Rectangle 24"/>
          <p:cNvSpPr>
            <a:spLocks noChangeArrowheads="1"/>
          </p:cNvSpPr>
          <p:nvPr/>
        </p:nvSpPr>
        <p:spPr bwMode="auto">
          <a:xfrm>
            <a:off x="8491538" y="4311650"/>
            <a:ext cx="393700" cy="176213"/>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6919" name="147 Conector recto"/>
          <p:cNvCxnSpPr>
            <a:cxnSpLocks noChangeShapeType="1"/>
          </p:cNvCxnSpPr>
          <p:nvPr/>
        </p:nvCxnSpPr>
        <p:spPr bwMode="auto">
          <a:xfrm flipV="1">
            <a:off x="8640763" y="4244975"/>
            <a:ext cx="0" cy="66675"/>
          </a:xfrm>
          <a:prstGeom prst="line">
            <a:avLst/>
          </a:prstGeom>
          <a:noFill/>
          <a:ln w="9525">
            <a:solidFill>
              <a:schemeClr val="tx1"/>
            </a:solidFill>
            <a:round/>
            <a:headEnd/>
            <a:tailEnd/>
          </a:ln>
        </p:spPr>
      </p:cxnSp>
      <p:cxnSp>
        <p:nvCxnSpPr>
          <p:cNvPr id="76920" name="147 Conector recto"/>
          <p:cNvCxnSpPr>
            <a:cxnSpLocks noChangeShapeType="1"/>
          </p:cNvCxnSpPr>
          <p:nvPr/>
        </p:nvCxnSpPr>
        <p:spPr bwMode="auto">
          <a:xfrm flipV="1">
            <a:off x="8650288" y="4727575"/>
            <a:ext cx="0" cy="65088"/>
          </a:xfrm>
          <a:prstGeom prst="line">
            <a:avLst/>
          </a:prstGeom>
          <a:noFill/>
          <a:ln w="9525">
            <a:solidFill>
              <a:schemeClr val="tx1"/>
            </a:solidFill>
            <a:round/>
            <a:headEnd/>
            <a:tailEnd/>
          </a:ln>
        </p:spPr>
      </p:cxnSp>
      <p:sp>
        <p:nvSpPr>
          <p:cNvPr id="76921" name="Rectangle 86"/>
          <p:cNvSpPr>
            <a:spLocks noChangeArrowheads="1"/>
          </p:cNvSpPr>
          <p:nvPr/>
        </p:nvSpPr>
        <p:spPr bwMode="auto">
          <a:xfrm>
            <a:off x="3629025" y="2620963"/>
            <a:ext cx="1285875" cy="350837"/>
          </a:xfrm>
          <a:prstGeom prst="rect">
            <a:avLst/>
          </a:prstGeom>
          <a:solidFill>
            <a:srgbClr val="663300"/>
          </a:solidFill>
          <a:ln w="12700" algn="ctr">
            <a:noFill/>
            <a:miter lim="800000"/>
            <a:headEnd/>
            <a:tailEnd/>
          </a:ln>
          <a:effectLst>
            <a:prstShdw prst="shdw17" dist="17961" dir="2700000">
              <a:srgbClr val="993D00"/>
            </a:prstShdw>
          </a:effectLst>
        </p:spPr>
        <p:txBody>
          <a:bodyPr wrap="none" lIns="65261" tIns="32631" rIns="65261" bIns="32631" anchor="ctr"/>
          <a:lstStyle/>
          <a:p>
            <a:pPr defTabSz="649288"/>
            <a:endParaRPr lang="es-EC" sz="1700" u="none"/>
          </a:p>
        </p:txBody>
      </p:sp>
      <p:sp>
        <p:nvSpPr>
          <p:cNvPr id="4220" name="WordArt 87"/>
          <p:cNvSpPr>
            <a:spLocks noChangeArrowheads="1" noChangeShapeType="1" noTextEdit="1"/>
          </p:cNvSpPr>
          <p:nvPr/>
        </p:nvSpPr>
        <p:spPr bwMode="auto">
          <a:xfrm>
            <a:off x="3748768" y="2663599"/>
            <a:ext cx="1061357" cy="250598"/>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solidFill>
                  <a:schemeClr val="bg1"/>
                </a:solidFill>
                <a:latin typeface="Arial Black"/>
              </a:rPr>
              <a:t>SUPERINTENDENCIA </a:t>
            </a:r>
          </a:p>
          <a:p>
            <a:pPr algn="ctr">
              <a:defRPr/>
            </a:pPr>
            <a:r>
              <a:rPr lang="es-ES" sz="600" kern="10" dirty="0">
                <a:ln w="9525">
                  <a:noFill/>
                  <a:round/>
                  <a:headEnd/>
                  <a:tailEnd/>
                </a:ln>
                <a:solidFill>
                  <a:schemeClr val="bg1"/>
                </a:solidFill>
                <a:latin typeface="Arial Black"/>
              </a:rPr>
              <a:t>TÈCNICA</a:t>
            </a:r>
          </a:p>
        </p:txBody>
      </p:sp>
      <p:sp>
        <p:nvSpPr>
          <p:cNvPr id="198" name="Rectangle 86"/>
          <p:cNvSpPr>
            <a:spLocks noChangeArrowheads="1"/>
          </p:cNvSpPr>
          <p:nvPr/>
        </p:nvSpPr>
        <p:spPr bwMode="auto">
          <a:xfrm>
            <a:off x="2389188" y="3421063"/>
            <a:ext cx="1154112" cy="284162"/>
          </a:xfrm>
          <a:prstGeom prst="rect">
            <a:avLst/>
          </a:prstGeom>
          <a:solidFill>
            <a:schemeClr val="bg1">
              <a:lumMod val="65000"/>
            </a:schemeClr>
          </a:solidFill>
          <a:ln w="12700" algn="ctr">
            <a:noFill/>
            <a:miter lim="800000"/>
            <a:headEnd/>
            <a:tailEnd/>
          </a:ln>
          <a:effectLst>
            <a:prstShdw prst="shdw17" dist="17961" dir="2700000">
              <a:srgbClr val="FF6600">
                <a:gamma/>
                <a:shade val="60000"/>
                <a:invGamma/>
              </a:srgbClr>
            </a:prstShdw>
          </a:effectLst>
        </p:spPr>
        <p:txBody>
          <a:bodyPr wrap="none" lIns="65261" tIns="32631" rIns="65261" bIns="32631" anchor="ctr"/>
          <a:lstStyle/>
          <a:p>
            <a:pPr defTabSz="650797">
              <a:defRPr/>
            </a:pPr>
            <a:endParaRPr lang="es-EC" sz="1700" dirty="0"/>
          </a:p>
        </p:txBody>
      </p:sp>
      <p:sp>
        <p:nvSpPr>
          <p:cNvPr id="76924" name="WordArt 25"/>
          <p:cNvSpPr>
            <a:spLocks noChangeArrowheads="1" noChangeShapeType="1" noTextEdit="1"/>
          </p:cNvSpPr>
          <p:nvPr/>
        </p:nvSpPr>
        <p:spPr bwMode="auto">
          <a:xfrm>
            <a:off x="2668588" y="3438525"/>
            <a:ext cx="641350" cy="206375"/>
          </a:xfrm>
          <a:prstGeom prst="rect">
            <a:avLst/>
          </a:prstGeom>
        </p:spPr>
        <p:txBody>
          <a:bodyPr wrap="none" fromWordArt="1">
            <a:prstTxWarp prst="textPlain">
              <a:avLst>
                <a:gd name="adj" fmla="val 50000"/>
              </a:avLst>
            </a:prstTxWarp>
          </a:bodyPr>
          <a:lstStyle/>
          <a:p>
            <a:endParaRPr lang="es-ES" sz="600" kern="10">
              <a:ln w="9525">
                <a:noFill/>
                <a:round/>
                <a:headEnd/>
                <a:tailEnd/>
              </a:ln>
              <a:latin typeface="Arial Black"/>
            </a:endParaRPr>
          </a:p>
        </p:txBody>
      </p:sp>
      <p:sp>
        <p:nvSpPr>
          <p:cNvPr id="4223" name="WordArt 87"/>
          <p:cNvSpPr>
            <a:spLocks noChangeArrowheads="1" noChangeShapeType="1" noTextEdit="1"/>
          </p:cNvSpPr>
          <p:nvPr/>
        </p:nvSpPr>
        <p:spPr bwMode="auto">
          <a:xfrm>
            <a:off x="2474232" y="3377974"/>
            <a:ext cx="1044349" cy="251732"/>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 </a:t>
            </a:r>
          </a:p>
          <a:p>
            <a:pPr algn="ctr">
              <a:defRPr/>
            </a:pPr>
            <a:r>
              <a:rPr lang="es-ES" sz="600" kern="10" dirty="0">
                <a:ln w="9525">
                  <a:noFill/>
                  <a:round/>
                  <a:headEnd/>
                  <a:tailEnd/>
                </a:ln>
                <a:latin typeface="Arial"/>
                <a:cs typeface="Arial"/>
              </a:rPr>
              <a:t>EVALUACIÒN </a:t>
            </a:r>
          </a:p>
          <a:p>
            <a:pPr algn="ctr">
              <a:defRPr/>
            </a:pPr>
            <a:r>
              <a:rPr lang="es-ES" sz="600" kern="10" dirty="0">
                <a:ln w="9525">
                  <a:noFill/>
                  <a:round/>
                  <a:headEnd/>
                  <a:tailEnd/>
                </a:ln>
                <a:latin typeface="Arial"/>
                <a:cs typeface="Arial"/>
              </a:rPr>
              <a:t>Y GESTIÓN</a:t>
            </a:r>
          </a:p>
        </p:txBody>
      </p:sp>
      <p:sp>
        <p:nvSpPr>
          <p:cNvPr id="4224" name="WordArt 25"/>
          <p:cNvSpPr>
            <a:spLocks noChangeArrowheads="1" noChangeShapeType="1" noTextEdit="1"/>
          </p:cNvSpPr>
          <p:nvPr/>
        </p:nvSpPr>
        <p:spPr bwMode="auto">
          <a:xfrm>
            <a:off x="2119313" y="4155849"/>
            <a:ext cx="839107" cy="225651"/>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Black"/>
              </a:rPr>
              <a:t>COSTOS Y CONTROL</a:t>
            </a:r>
          </a:p>
          <a:p>
            <a:pPr>
              <a:defRPr/>
            </a:pPr>
            <a:r>
              <a:rPr lang="es-ES" sz="600" kern="10" dirty="0">
                <a:ln w="9525">
                  <a:noFill/>
                  <a:round/>
                  <a:headEnd/>
                  <a:tailEnd/>
                </a:ln>
                <a:latin typeface="Arial Black"/>
              </a:rPr>
              <a:t>PROGRAMADO</a:t>
            </a:r>
          </a:p>
        </p:txBody>
      </p:sp>
      <p:sp>
        <p:nvSpPr>
          <p:cNvPr id="76927" name="Line 37"/>
          <p:cNvSpPr>
            <a:spLocks noChangeShapeType="1"/>
          </p:cNvSpPr>
          <p:nvPr/>
        </p:nvSpPr>
        <p:spPr bwMode="auto">
          <a:xfrm>
            <a:off x="2570163" y="3910013"/>
            <a:ext cx="735012" cy="0"/>
          </a:xfrm>
          <a:prstGeom prst="line">
            <a:avLst/>
          </a:prstGeom>
          <a:noFill/>
          <a:ln w="9525">
            <a:solidFill>
              <a:schemeClr val="tx1"/>
            </a:solidFill>
            <a:round/>
            <a:headEnd/>
            <a:tailEnd/>
          </a:ln>
        </p:spPr>
        <p:txBody>
          <a:bodyPr lIns="65306" tIns="32653" rIns="65306" bIns="32653"/>
          <a:lstStyle/>
          <a:p>
            <a:endParaRPr lang="es-ES"/>
          </a:p>
        </p:txBody>
      </p:sp>
      <p:sp>
        <p:nvSpPr>
          <p:cNvPr id="76928" name="Line 89"/>
          <p:cNvSpPr>
            <a:spLocks noChangeShapeType="1"/>
          </p:cNvSpPr>
          <p:nvPr/>
        </p:nvSpPr>
        <p:spPr bwMode="auto">
          <a:xfrm flipH="1">
            <a:off x="1057275" y="3216275"/>
            <a:ext cx="0" cy="682625"/>
          </a:xfrm>
          <a:prstGeom prst="line">
            <a:avLst/>
          </a:prstGeom>
          <a:noFill/>
          <a:ln w="9525">
            <a:solidFill>
              <a:schemeClr val="tx1"/>
            </a:solidFill>
            <a:round/>
            <a:headEnd/>
            <a:tailEnd/>
          </a:ln>
        </p:spPr>
        <p:txBody>
          <a:bodyPr lIns="65306" tIns="32653" rIns="65306" bIns="32653"/>
          <a:lstStyle/>
          <a:p>
            <a:endParaRPr lang="es-ES"/>
          </a:p>
        </p:txBody>
      </p:sp>
      <p:sp>
        <p:nvSpPr>
          <p:cNvPr id="76929" name="Line 37"/>
          <p:cNvSpPr>
            <a:spLocks noChangeShapeType="1"/>
          </p:cNvSpPr>
          <p:nvPr/>
        </p:nvSpPr>
        <p:spPr bwMode="auto">
          <a:xfrm>
            <a:off x="668338" y="3898900"/>
            <a:ext cx="735012" cy="1588"/>
          </a:xfrm>
          <a:prstGeom prst="line">
            <a:avLst/>
          </a:prstGeom>
          <a:noFill/>
          <a:ln w="9525">
            <a:solidFill>
              <a:schemeClr val="tx1"/>
            </a:solidFill>
            <a:round/>
            <a:headEnd/>
            <a:tailEnd/>
          </a:ln>
        </p:spPr>
        <p:txBody>
          <a:bodyPr lIns="65306" tIns="32653" rIns="65306" bIns="32653"/>
          <a:lstStyle/>
          <a:p>
            <a:endParaRPr lang="es-ES"/>
          </a:p>
        </p:txBody>
      </p:sp>
      <p:sp>
        <p:nvSpPr>
          <p:cNvPr id="76930" name="Rectangle 24"/>
          <p:cNvSpPr>
            <a:spLocks noChangeArrowheads="1"/>
          </p:cNvSpPr>
          <p:nvPr/>
        </p:nvSpPr>
        <p:spPr bwMode="auto">
          <a:xfrm>
            <a:off x="3117850" y="4092575"/>
            <a:ext cx="727075" cy="288925"/>
          </a:xfrm>
          <a:prstGeom prst="rect">
            <a:avLst/>
          </a:prstGeom>
          <a:solidFill>
            <a:srgbClr val="99FFCC"/>
          </a:solid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4232" name="WordArt 25"/>
          <p:cNvSpPr>
            <a:spLocks noChangeArrowheads="1" noChangeShapeType="1" noTextEdit="1"/>
          </p:cNvSpPr>
          <p:nvPr/>
        </p:nvSpPr>
        <p:spPr bwMode="auto">
          <a:xfrm>
            <a:off x="3169331" y="4142242"/>
            <a:ext cx="605518" cy="231321"/>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Black"/>
              </a:rPr>
              <a:t>CONTROL DE</a:t>
            </a:r>
          </a:p>
          <a:p>
            <a:pPr>
              <a:defRPr/>
            </a:pPr>
            <a:r>
              <a:rPr lang="es-ES" sz="600" kern="10" dirty="0">
                <a:ln w="9525">
                  <a:noFill/>
                  <a:round/>
                  <a:headEnd/>
                  <a:tailEnd/>
                </a:ln>
                <a:latin typeface="Arial Black"/>
              </a:rPr>
              <a:t> CALIDAD</a:t>
            </a:r>
          </a:p>
        </p:txBody>
      </p:sp>
      <p:sp>
        <p:nvSpPr>
          <p:cNvPr id="76932" name="Line 89"/>
          <p:cNvSpPr>
            <a:spLocks noChangeShapeType="1"/>
          </p:cNvSpPr>
          <p:nvPr/>
        </p:nvSpPr>
        <p:spPr bwMode="auto">
          <a:xfrm flipH="1">
            <a:off x="2965450" y="3213100"/>
            <a:ext cx="0" cy="195263"/>
          </a:xfrm>
          <a:prstGeom prst="line">
            <a:avLst/>
          </a:prstGeom>
          <a:noFill/>
          <a:ln w="9525">
            <a:solidFill>
              <a:schemeClr val="tx1"/>
            </a:solidFill>
            <a:round/>
            <a:headEnd/>
            <a:tailEnd/>
          </a:ln>
        </p:spPr>
        <p:txBody>
          <a:bodyPr lIns="65306" tIns="32653" rIns="65306" bIns="32653"/>
          <a:lstStyle/>
          <a:p>
            <a:endParaRPr lang="es-ES"/>
          </a:p>
        </p:txBody>
      </p:sp>
      <p:sp>
        <p:nvSpPr>
          <p:cNvPr id="76933" name="Rectangle 24"/>
          <p:cNvSpPr>
            <a:spLocks noChangeArrowheads="1"/>
          </p:cNvSpPr>
          <p:nvPr/>
        </p:nvSpPr>
        <p:spPr bwMode="auto">
          <a:xfrm>
            <a:off x="1458913" y="5491163"/>
            <a:ext cx="679450" cy="2032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35" name="WordArt 25"/>
          <p:cNvSpPr>
            <a:spLocks noChangeArrowheads="1" noChangeShapeType="1" noTextEdit="1"/>
          </p:cNvSpPr>
          <p:nvPr/>
        </p:nvSpPr>
        <p:spPr bwMode="auto">
          <a:xfrm>
            <a:off x="1527402" y="5521099"/>
            <a:ext cx="528411" cy="102054"/>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HIDRAULICO</a:t>
            </a:r>
          </a:p>
        </p:txBody>
      </p:sp>
      <p:sp>
        <p:nvSpPr>
          <p:cNvPr id="76935" name="Rectangle 24"/>
          <p:cNvSpPr>
            <a:spLocks noChangeArrowheads="1"/>
          </p:cNvSpPr>
          <p:nvPr/>
        </p:nvSpPr>
        <p:spPr bwMode="auto">
          <a:xfrm>
            <a:off x="1468438" y="5829300"/>
            <a:ext cx="681037" cy="204788"/>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936" name="Rectangle 24"/>
          <p:cNvSpPr>
            <a:spLocks noChangeArrowheads="1"/>
          </p:cNvSpPr>
          <p:nvPr/>
        </p:nvSpPr>
        <p:spPr bwMode="auto">
          <a:xfrm>
            <a:off x="1468438" y="6169025"/>
            <a:ext cx="681037" cy="2032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937" name="Rectangle 24"/>
          <p:cNvSpPr>
            <a:spLocks noChangeArrowheads="1"/>
          </p:cNvSpPr>
          <p:nvPr/>
        </p:nvSpPr>
        <p:spPr bwMode="auto">
          <a:xfrm>
            <a:off x="1468438" y="6503988"/>
            <a:ext cx="681037" cy="203200"/>
          </a:xfrm>
          <a:prstGeom prst="rect">
            <a:avLst/>
          </a:prstGeom>
          <a:noFill/>
          <a:ln w="12700" algn="ctr">
            <a:solidFill>
              <a:schemeClr val="tx1"/>
            </a:solidFill>
            <a:miter lim="800000"/>
            <a:headEnd/>
            <a:tailEnd/>
          </a:ln>
        </p:spPr>
        <p:txBody>
          <a:bodyPr wrap="none" lIns="65261" tIns="32631" rIns="65261" bIns="32631" anchor="ctr"/>
          <a:lstStyle/>
          <a:p>
            <a:pPr defTabSz="649288"/>
            <a:endParaRPr lang="es-EC" sz="1700" u="none"/>
          </a:p>
        </p:txBody>
      </p:sp>
      <p:sp>
        <p:nvSpPr>
          <p:cNvPr id="4239" name="WordArt 25"/>
          <p:cNvSpPr>
            <a:spLocks noChangeArrowheads="1" noChangeShapeType="1" noTextEdit="1"/>
          </p:cNvSpPr>
          <p:nvPr/>
        </p:nvSpPr>
        <p:spPr bwMode="auto">
          <a:xfrm>
            <a:off x="1666875" y="5888491"/>
            <a:ext cx="217714" cy="81643"/>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VIAL</a:t>
            </a:r>
          </a:p>
        </p:txBody>
      </p:sp>
      <p:sp>
        <p:nvSpPr>
          <p:cNvPr id="4240" name="WordArt 25"/>
          <p:cNvSpPr>
            <a:spLocks noChangeArrowheads="1" noChangeShapeType="1" noTextEdit="1"/>
          </p:cNvSpPr>
          <p:nvPr/>
        </p:nvSpPr>
        <p:spPr bwMode="auto">
          <a:xfrm>
            <a:off x="1629456" y="6224135"/>
            <a:ext cx="324304" cy="8277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DIBUJO</a:t>
            </a:r>
          </a:p>
        </p:txBody>
      </p:sp>
      <p:sp>
        <p:nvSpPr>
          <p:cNvPr id="4241" name="WordArt 25">
            <a:hlinkClick r:id="rId3"/>
          </p:cNvPr>
          <p:cNvSpPr>
            <a:spLocks noChangeArrowheads="1" noChangeShapeType="1" noTextEdit="1"/>
          </p:cNvSpPr>
          <p:nvPr/>
        </p:nvSpPr>
        <p:spPr bwMode="auto">
          <a:xfrm>
            <a:off x="1563688" y="6563179"/>
            <a:ext cx="509134" cy="82777"/>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SUB CONTRATOS</a:t>
            </a:r>
          </a:p>
        </p:txBody>
      </p:sp>
      <p:sp>
        <p:nvSpPr>
          <p:cNvPr id="76941" name="Rectangle 24"/>
          <p:cNvSpPr>
            <a:spLocks noChangeArrowheads="1"/>
          </p:cNvSpPr>
          <p:nvPr/>
        </p:nvSpPr>
        <p:spPr bwMode="auto">
          <a:xfrm>
            <a:off x="1458913" y="5153025"/>
            <a:ext cx="677862" cy="2032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43" name="WordArt 25"/>
          <p:cNvSpPr>
            <a:spLocks noChangeArrowheads="1" noChangeShapeType="1" noTextEdit="1"/>
          </p:cNvSpPr>
          <p:nvPr/>
        </p:nvSpPr>
        <p:spPr bwMode="auto">
          <a:xfrm>
            <a:off x="1530804" y="5214938"/>
            <a:ext cx="578304" cy="95250"/>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ESTRUCTURAL</a:t>
            </a:r>
          </a:p>
        </p:txBody>
      </p:sp>
      <p:sp>
        <p:nvSpPr>
          <p:cNvPr id="76943" name="Line 89"/>
          <p:cNvSpPr>
            <a:spLocks noChangeShapeType="1"/>
          </p:cNvSpPr>
          <p:nvPr/>
        </p:nvSpPr>
        <p:spPr bwMode="auto">
          <a:xfrm flipH="1">
            <a:off x="1800225" y="4551363"/>
            <a:ext cx="0" cy="169862"/>
          </a:xfrm>
          <a:prstGeom prst="line">
            <a:avLst/>
          </a:prstGeom>
          <a:noFill/>
          <a:ln w="9525">
            <a:solidFill>
              <a:schemeClr val="tx1"/>
            </a:solidFill>
            <a:round/>
            <a:headEnd/>
            <a:tailEnd/>
          </a:ln>
        </p:spPr>
        <p:txBody>
          <a:bodyPr lIns="65306" tIns="32653" rIns="65306" bIns="32653"/>
          <a:lstStyle/>
          <a:p>
            <a:endParaRPr lang="es-ES"/>
          </a:p>
        </p:txBody>
      </p:sp>
      <p:sp>
        <p:nvSpPr>
          <p:cNvPr id="76944" name="Line 89"/>
          <p:cNvSpPr>
            <a:spLocks noChangeShapeType="1"/>
          </p:cNvSpPr>
          <p:nvPr/>
        </p:nvSpPr>
        <p:spPr bwMode="auto">
          <a:xfrm flipH="1">
            <a:off x="1792288" y="5022850"/>
            <a:ext cx="0" cy="130175"/>
          </a:xfrm>
          <a:prstGeom prst="line">
            <a:avLst/>
          </a:prstGeom>
          <a:noFill/>
          <a:ln w="9525">
            <a:solidFill>
              <a:schemeClr val="tx1"/>
            </a:solidFill>
            <a:round/>
            <a:headEnd/>
            <a:tailEnd/>
          </a:ln>
        </p:spPr>
        <p:txBody>
          <a:bodyPr lIns="65306" tIns="32653" rIns="65306" bIns="32653"/>
          <a:lstStyle/>
          <a:p>
            <a:endParaRPr lang="es-ES"/>
          </a:p>
        </p:txBody>
      </p:sp>
      <p:sp>
        <p:nvSpPr>
          <p:cNvPr id="76945" name="Line 89"/>
          <p:cNvSpPr>
            <a:spLocks noChangeShapeType="1"/>
          </p:cNvSpPr>
          <p:nvPr/>
        </p:nvSpPr>
        <p:spPr bwMode="auto">
          <a:xfrm flipH="1">
            <a:off x="1792288" y="5354638"/>
            <a:ext cx="0" cy="131762"/>
          </a:xfrm>
          <a:prstGeom prst="line">
            <a:avLst/>
          </a:prstGeom>
          <a:noFill/>
          <a:ln w="9525">
            <a:solidFill>
              <a:schemeClr val="tx1"/>
            </a:solidFill>
            <a:round/>
            <a:headEnd/>
            <a:tailEnd/>
          </a:ln>
        </p:spPr>
        <p:txBody>
          <a:bodyPr lIns="65306" tIns="32653" rIns="65306" bIns="32653"/>
          <a:lstStyle/>
          <a:p>
            <a:endParaRPr lang="es-ES"/>
          </a:p>
        </p:txBody>
      </p:sp>
      <p:sp>
        <p:nvSpPr>
          <p:cNvPr id="76946" name="Line 89"/>
          <p:cNvSpPr>
            <a:spLocks noChangeShapeType="1"/>
          </p:cNvSpPr>
          <p:nvPr/>
        </p:nvSpPr>
        <p:spPr bwMode="auto">
          <a:xfrm flipH="1">
            <a:off x="1792288" y="5697538"/>
            <a:ext cx="0" cy="130175"/>
          </a:xfrm>
          <a:prstGeom prst="line">
            <a:avLst/>
          </a:prstGeom>
          <a:noFill/>
          <a:ln w="9525">
            <a:solidFill>
              <a:schemeClr val="tx1"/>
            </a:solidFill>
            <a:round/>
            <a:headEnd/>
            <a:tailEnd/>
          </a:ln>
        </p:spPr>
        <p:txBody>
          <a:bodyPr lIns="65306" tIns="32653" rIns="65306" bIns="32653"/>
          <a:lstStyle/>
          <a:p>
            <a:endParaRPr lang="es-ES"/>
          </a:p>
        </p:txBody>
      </p:sp>
      <p:sp>
        <p:nvSpPr>
          <p:cNvPr id="76947" name="Line 89"/>
          <p:cNvSpPr>
            <a:spLocks noChangeShapeType="1"/>
          </p:cNvSpPr>
          <p:nvPr/>
        </p:nvSpPr>
        <p:spPr bwMode="auto">
          <a:xfrm flipH="1">
            <a:off x="1792288" y="6034088"/>
            <a:ext cx="0" cy="131762"/>
          </a:xfrm>
          <a:prstGeom prst="line">
            <a:avLst/>
          </a:prstGeom>
          <a:noFill/>
          <a:ln w="9525">
            <a:solidFill>
              <a:schemeClr val="tx1"/>
            </a:solidFill>
            <a:round/>
            <a:headEnd/>
            <a:tailEnd/>
          </a:ln>
        </p:spPr>
        <p:txBody>
          <a:bodyPr lIns="65306" tIns="32653" rIns="65306" bIns="32653"/>
          <a:lstStyle/>
          <a:p>
            <a:endParaRPr lang="es-ES"/>
          </a:p>
        </p:txBody>
      </p:sp>
      <p:sp>
        <p:nvSpPr>
          <p:cNvPr id="76948" name="Line 89"/>
          <p:cNvSpPr>
            <a:spLocks noChangeShapeType="1"/>
          </p:cNvSpPr>
          <p:nvPr/>
        </p:nvSpPr>
        <p:spPr bwMode="auto">
          <a:xfrm flipH="1">
            <a:off x="1792288" y="6372225"/>
            <a:ext cx="0" cy="130175"/>
          </a:xfrm>
          <a:prstGeom prst="line">
            <a:avLst/>
          </a:prstGeom>
          <a:noFill/>
          <a:ln w="9525">
            <a:solidFill>
              <a:schemeClr val="tx1"/>
            </a:solidFill>
            <a:round/>
            <a:headEnd/>
            <a:tailEnd/>
          </a:ln>
        </p:spPr>
        <p:txBody>
          <a:bodyPr lIns="65306" tIns="32653" rIns="65306" bIns="32653"/>
          <a:lstStyle/>
          <a:p>
            <a:endParaRPr lang="es-ES"/>
          </a:p>
        </p:txBody>
      </p:sp>
      <p:sp>
        <p:nvSpPr>
          <p:cNvPr id="76949" name="Line 89"/>
          <p:cNvSpPr>
            <a:spLocks noChangeShapeType="1"/>
          </p:cNvSpPr>
          <p:nvPr/>
        </p:nvSpPr>
        <p:spPr bwMode="auto">
          <a:xfrm flipH="1">
            <a:off x="2641600" y="4551363"/>
            <a:ext cx="0" cy="163512"/>
          </a:xfrm>
          <a:prstGeom prst="line">
            <a:avLst/>
          </a:prstGeom>
          <a:noFill/>
          <a:ln w="9525">
            <a:solidFill>
              <a:schemeClr val="tx1"/>
            </a:solidFill>
            <a:round/>
            <a:headEnd/>
            <a:tailEnd/>
          </a:ln>
        </p:spPr>
        <p:txBody>
          <a:bodyPr lIns="65306" tIns="32653" rIns="65306" bIns="32653"/>
          <a:lstStyle/>
          <a:p>
            <a:endParaRPr lang="es-ES"/>
          </a:p>
        </p:txBody>
      </p:sp>
      <p:sp>
        <p:nvSpPr>
          <p:cNvPr id="76950" name="Rectangle 24"/>
          <p:cNvSpPr>
            <a:spLocks noChangeArrowheads="1"/>
          </p:cNvSpPr>
          <p:nvPr/>
        </p:nvSpPr>
        <p:spPr bwMode="auto">
          <a:xfrm>
            <a:off x="2366963" y="5203825"/>
            <a:ext cx="571500" cy="2032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6951" name="139 Conector recto"/>
          <p:cNvCxnSpPr>
            <a:cxnSpLocks noChangeShapeType="1"/>
          </p:cNvCxnSpPr>
          <p:nvPr/>
        </p:nvCxnSpPr>
        <p:spPr bwMode="auto">
          <a:xfrm rot="5400000">
            <a:off x="2587625" y="5067300"/>
            <a:ext cx="101600" cy="0"/>
          </a:xfrm>
          <a:prstGeom prst="line">
            <a:avLst/>
          </a:prstGeom>
          <a:noFill/>
          <a:ln w="9525">
            <a:solidFill>
              <a:schemeClr val="tx1"/>
            </a:solidFill>
            <a:round/>
            <a:headEnd/>
            <a:tailEnd/>
          </a:ln>
        </p:spPr>
      </p:cxnSp>
      <p:cxnSp>
        <p:nvCxnSpPr>
          <p:cNvPr id="76952" name="144 Conector recto"/>
          <p:cNvCxnSpPr>
            <a:cxnSpLocks noChangeShapeType="1"/>
          </p:cNvCxnSpPr>
          <p:nvPr/>
        </p:nvCxnSpPr>
        <p:spPr bwMode="auto">
          <a:xfrm rot="5400000">
            <a:off x="1841500" y="5580063"/>
            <a:ext cx="920750" cy="0"/>
          </a:xfrm>
          <a:prstGeom prst="line">
            <a:avLst/>
          </a:prstGeom>
          <a:noFill/>
          <a:ln w="9525">
            <a:solidFill>
              <a:schemeClr val="tx1"/>
            </a:solidFill>
            <a:round/>
            <a:headEnd/>
            <a:tailEnd/>
          </a:ln>
        </p:spPr>
      </p:cxnSp>
      <p:cxnSp>
        <p:nvCxnSpPr>
          <p:cNvPr id="76953" name="147 Conector recto"/>
          <p:cNvCxnSpPr>
            <a:cxnSpLocks noChangeShapeType="1"/>
          </p:cNvCxnSpPr>
          <p:nvPr/>
        </p:nvCxnSpPr>
        <p:spPr bwMode="auto">
          <a:xfrm flipV="1">
            <a:off x="2305050" y="5121275"/>
            <a:ext cx="328613" cy="0"/>
          </a:xfrm>
          <a:prstGeom prst="line">
            <a:avLst/>
          </a:prstGeom>
          <a:noFill/>
          <a:ln w="9525">
            <a:solidFill>
              <a:schemeClr val="tx1"/>
            </a:solidFill>
            <a:round/>
            <a:headEnd/>
            <a:tailEnd/>
          </a:ln>
        </p:spPr>
      </p:cxnSp>
      <p:sp>
        <p:nvSpPr>
          <p:cNvPr id="76954" name="Rectangle 24"/>
          <p:cNvSpPr>
            <a:spLocks noChangeArrowheads="1"/>
          </p:cNvSpPr>
          <p:nvPr/>
        </p:nvSpPr>
        <p:spPr bwMode="auto">
          <a:xfrm>
            <a:off x="2373313" y="5570538"/>
            <a:ext cx="573087" cy="2032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955" name="Rectangle 24"/>
          <p:cNvSpPr>
            <a:spLocks noChangeArrowheads="1"/>
          </p:cNvSpPr>
          <p:nvPr/>
        </p:nvSpPr>
        <p:spPr bwMode="auto">
          <a:xfrm>
            <a:off x="2370138" y="5943600"/>
            <a:ext cx="573087" cy="201613"/>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6956" name="147 Conector recto"/>
          <p:cNvCxnSpPr>
            <a:cxnSpLocks noChangeShapeType="1"/>
          </p:cNvCxnSpPr>
          <p:nvPr/>
        </p:nvCxnSpPr>
        <p:spPr bwMode="auto">
          <a:xfrm flipV="1">
            <a:off x="2301875" y="5310188"/>
            <a:ext cx="65088" cy="0"/>
          </a:xfrm>
          <a:prstGeom prst="line">
            <a:avLst/>
          </a:prstGeom>
          <a:noFill/>
          <a:ln w="9525">
            <a:solidFill>
              <a:schemeClr val="tx1"/>
            </a:solidFill>
            <a:round/>
            <a:headEnd/>
            <a:tailEnd/>
          </a:ln>
        </p:spPr>
      </p:cxnSp>
      <p:cxnSp>
        <p:nvCxnSpPr>
          <p:cNvPr id="76957" name="147 Conector recto"/>
          <p:cNvCxnSpPr>
            <a:cxnSpLocks noChangeShapeType="1"/>
          </p:cNvCxnSpPr>
          <p:nvPr/>
        </p:nvCxnSpPr>
        <p:spPr bwMode="auto">
          <a:xfrm flipV="1">
            <a:off x="2303463" y="5673725"/>
            <a:ext cx="66675" cy="0"/>
          </a:xfrm>
          <a:prstGeom prst="line">
            <a:avLst/>
          </a:prstGeom>
          <a:noFill/>
          <a:ln w="9525">
            <a:solidFill>
              <a:schemeClr val="tx1"/>
            </a:solidFill>
            <a:round/>
            <a:headEnd/>
            <a:tailEnd/>
          </a:ln>
        </p:spPr>
      </p:cxnSp>
      <p:cxnSp>
        <p:nvCxnSpPr>
          <p:cNvPr id="76958" name="147 Conector recto"/>
          <p:cNvCxnSpPr>
            <a:cxnSpLocks noChangeShapeType="1"/>
          </p:cNvCxnSpPr>
          <p:nvPr/>
        </p:nvCxnSpPr>
        <p:spPr bwMode="auto">
          <a:xfrm flipV="1">
            <a:off x="2301875" y="6040438"/>
            <a:ext cx="65088" cy="0"/>
          </a:xfrm>
          <a:prstGeom prst="line">
            <a:avLst/>
          </a:prstGeom>
          <a:noFill/>
          <a:ln w="9525">
            <a:solidFill>
              <a:schemeClr val="tx1"/>
            </a:solidFill>
            <a:round/>
            <a:headEnd/>
            <a:tailEnd/>
          </a:ln>
        </p:spPr>
      </p:cxnSp>
      <p:sp>
        <p:nvSpPr>
          <p:cNvPr id="4260" name="WordArt 25"/>
          <p:cNvSpPr>
            <a:spLocks noChangeArrowheads="1" noChangeShapeType="1" noTextEdit="1"/>
          </p:cNvSpPr>
          <p:nvPr/>
        </p:nvSpPr>
        <p:spPr bwMode="auto">
          <a:xfrm>
            <a:off x="2428875" y="5224009"/>
            <a:ext cx="454706" cy="153080"/>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EQUIPO DE </a:t>
            </a:r>
          </a:p>
          <a:p>
            <a:pPr algn="ctr">
              <a:defRPr/>
            </a:pPr>
            <a:r>
              <a:rPr lang="es-ES" sz="600" kern="10" dirty="0">
                <a:ln w="9525">
                  <a:noFill/>
                  <a:round/>
                  <a:headEnd/>
                  <a:tailEnd/>
                </a:ln>
                <a:latin typeface="Arial"/>
                <a:cs typeface="Arial"/>
              </a:rPr>
              <a:t>TRABAJO 1</a:t>
            </a:r>
          </a:p>
        </p:txBody>
      </p:sp>
      <p:sp>
        <p:nvSpPr>
          <p:cNvPr id="4261" name="WordArt 25"/>
          <p:cNvSpPr>
            <a:spLocks noChangeArrowheads="1" noChangeShapeType="1" noTextEdit="1"/>
          </p:cNvSpPr>
          <p:nvPr/>
        </p:nvSpPr>
        <p:spPr bwMode="auto">
          <a:xfrm>
            <a:off x="2424340" y="5602741"/>
            <a:ext cx="510268" cy="153080"/>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EQUIPO DE </a:t>
            </a:r>
          </a:p>
          <a:p>
            <a:pPr algn="ctr">
              <a:defRPr/>
            </a:pPr>
            <a:r>
              <a:rPr lang="es-ES" sz="600" kern="10" dirty="0">
                <a:ln w="9525">
                  <a:noFill/>
                  <a:round/>
                  <a:headEnd/>
                  <a:tailEnd/>
                </a:ln>
                <a:latin typeface="Arial"/>
                <a:cs typeface="Arial"/>
              </a:rPr>
              <a:t>TRABAJO 2</a:t>
            </a:r>
          </a:p>
        </p:txBody>
      </p:sp>
      <p:sp>
        <p:nvSpPr>
          <p:cNvPr id="4262" name="WordArt 25"/>
          <p:cNvSpPr>
            <a:spLocks noChangeArrowheads="1" noChangeShapeType="1" noTextEdit="1"/>
          </p:cNvSpPr>
          <p:nvPr/>
        </p:nvSpPr>
        <p:spPr bwMode="auto">
          <a:xfrm>
            <a:off x="2420938" y="5971268"/>
            <a:ext cx="469446" cy="147411"/>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EQUIPO DE </a:t>
            </a:r>
          </a:p>
          <a:p>
            <a:pPr algn="ctr">
              <a:defRPr/>
            </a:pPr>
            <a:r>
              <a:rPr lang="es-ES" sz="600" kern="10" dirty="0">
                <a:ln w="9525">
                  <a:noFill/>
                  <a:round/>
                  <a:headEnd/>
                  <a:tailEnd/>
                </a:ln>
                <a:latin typeface="Arial"/>
                <a:cs typeface="Arial"/>
              </a:rPr>
              <a:t>TRABAJO 3</a:t>
            </a:r>
          </a:p>
        </p:txBody>
      </p:sp>
      <p:sp>
        <p:nvSpPr>
          <p:cNvPr id="76962" name="Rectangle 24"/>
          <p:cNvSpPr>
            <a:spLocks noChangeArrowheads="1"/>
          </p:cNvSpPr>
          <p:nvPr/>
        </p:nvSpPr>
        <p:spPr bwMode="auto">
          <a:xfrm>
            <a:off x="3041650" y="5541963"/>
            <a:ext cx="679450" cy="203200"/>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64" name="WordArt 25"/>
          <p:cNvSpPr>
            <a:spLocks noChangeArrowheads="1" noChangeShapeType="1" noTextEdit="1"/>
          </p:cNvSpPr>
          <p:nvPr/>
        </p:nvSpPr>
        <p:spPr bwMode="auto">
          <a:xfrm>
            <a:off x="3109232" y="5572125"/>
            <a:ext cx="595313" cy="142875"/>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CORTE Y </a:t>
            </a:r>
          </a:p>
          <a:p>
            <a:pPr algn="ctr">
              <a:defRPr/>
            </a:pPr>
            <a:r>
              <a:rPr lang="es-ES" sz="600" kern="10" dirty="0">
                <a:ln w="9525">
                  <a:noFill/>
                  <a:round/>
                  <a:headEnd/>
                  <a:tailEnd/>
                </a:ln>
                <a:latin typeface="Arial"/>
                <a:cs typeface="Arial"/>
              </a:rPr>
              <a:t>FIGURADO</a:t>
            </a:r>
          </a:p>
        </p:txBody>
      </p:sp>
      <p:sp>
        <p:nvSpPr>
          <p:cNvPr id="76964" name="Rectangle 24"/>
          <p:cNvSpPr>
            <a:spLocks noChangeArrowheads="1"/>
          </p:cNvSpPr>
          <p:nvPr/>
        </p:nvSpPr>
        <p:spPr bwMode="auto">
          <a:xfrm>
            <a:off x="3049588" y="5873750"/>
            <a:ext cx="681037" cy="204788"/>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66" name="WordArt 25"/>
          <p:cNvSpPr>
            <a:spLocks noChangeArrowheads="1" noChangeShapeType="1" noTextEdit="1"/>
          </p:cNvSpPr>
          <p:nvPr/>
        </p:nvSpPr>
        <p:spPr bwMode="auto">
          <a:xfrm>
            <a:off x="3194277" y="5932715"/>
            <a:ext cx="459241" cy="8844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ARMADO</a:t>
            </a:r>
          </a:p>
        </p:txBody>
      </p:sp>
      <p:sp>
        <p:nvSpPr>
          <p:cNvPr id="76966" name="Rectangle 24"/>
          <p:cNvSpPr>
            <a:spLocks noChangeArrowheads="1"/>
          </p:cNvSpPr>
          <p:nvPr/>
        </p:nvSpPr>
        <p:spPr bwMode="auto">
          <a:xfrm>
            <a:off x="3041650" y="5205413"/>
            <a:ext cx="676275" cy="201612"/>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68" name="WordArt 25"/>
          <p:cNvSpPr>
            <a:spLocks noChangeArrowheads="1" noChangeShapeType="1" noTextEdit="1"/>
          </p:cNvSpPr>
          <p:nvPr/>
        </p:nvSpPr>
        <p:spPr bwMode="auto">
          <a:xfrm>
            <a:off x="3143250" y="5306786"/>
            <a:ext cx="510268" cy="51027"/>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HIERRO</a:t>
            </a:r>
          </a:p>
        </p:txBody>
      </p:sp>
      <p:sp>
        <p:nvSpPr>
          <p:cNvPr id="76968" name="Line 89"/>
          <p:cNvSpPr>
            <a:spLocks noChangeShapeType="1"/>
          </p:cNvSpPr>
          <p:nvPr/>
        </p:nvSpPr>
        <p:spPr bwMode="auto">
          <a:xfrm flipH="1">
            <a:off x="3373438" y="5405438"/>
            <a:ext cx="0" cy="130175"/>
          </a:xfrm>
          <a:prstGeom prst="line">
            <a:avLst/>
          </a:prstGeom>
          <a:noFill/>
          <a:ln w="9525">
            <a:solidFill>
              <a:schemeClr val="tx1"/>
            </a:solidFill>
            <a:round/>
            <a:headEnd/>
            <a:tailEnd/>
          </a:ln>
        </p:spPr>
        <p:txBody>
          <a:bodyPr lIns="65306" tIns="32653" rIns="65306" bIns="32653"/>
          <a:lstStyle/>
          <a:p>
            <a:endParaRPr lang="es-ES"/>
          </a:p>
        </p:txBody>
      </p:sp>
      <p:sp>
        <p:nvSpPr>
          <p:cNvPr id="76969" name="Line 89"/>
          <p:cNvSpPr>
            <a:spLocks noChangeShapeType="1"/>
          </p:cNvSpPr>
          <p:nvPr/>
        </p:nvSpPr>
        <p:spPr bwMode="auto">
          <a:xfrm flipH="1">
            <a:off x="3803650" y="4557713"/>
            <a:ext cx="0" cy="163512"/>
          </a:xfrm>
          <a:prstGeom prst="line">
            <a:avLst/>
          </a:prstGeom>
          <a:noFill/>
          <a:ln w="9525">
            <a:solidFill>
              <a:schemeClr val="tx1"/>
            </a:solidFill>
            <a:round/>
            <a:headEnd/>
            <a:tailEnd/>
          </a:ln>
        </p:spPr>
        <p:txBody>
          <a:bodyPr lIns="65306" tIns="32653" rIns="65306" bIns="32653"/>
          <a:lstStyle/>
          <a:p>
            <a:endParaRPr lang="es-ES"/>
          </a:p>
        </p:txBody>
      </p:sp>
      <p:sp>
        <p:nvSpPr>
          <p:cNvPr id="76970" name="Line 89"/>
          <p:cNvSpPr>
            <a:spLocks noChangeShapeType="1"/>
          </p:cNvSpPr>
          <p:nvPr/>
        </p:nvSpPr>
        <p:spPr bwMode="auto">
          <a:xfrm flipH="1">
            <a:off x="4911725" y="4551363"/>
            <a:ext cx="0" cy="163512"/>
          </a:xfrm>
          <a:prstGeom prst="line">
            <a:avLst/>
          </a:prstGeom>
          <a:noFill/>
          <a:ln w="9525">
            <a:solidFill>
              <a:schemeClr val="tx1"/>
            </a:solidFill>
            <a:round/>
            <a:headEnd/>
            <a:tailEnd/>
          </a:ln>
        </p:spPr>
        <p:txBody>
          <a:bodyPr lIns="65306" tIns="32653" rIns="65306" bIns="32653"/>
          <a:lstStyle/>
          <a:p>
            <a:endParaRPr lang="es-ES"/>
          </a:p>
        </p:txBody>
      </p:sp>
      <p:sp>
        <p:nvSpPr>
          <p:cNvPr id="76971" name="Rectangle 24"/>
          <p:cNvSpPr>
            <a:spLocks noChangeArrowheads="1"/>
          </p:cNvSpPr>
          <p:nvPr/>
        </p:nvSpPr>
        <p:spPr bwMode="auto">
          <a:xfrm>
            <a:off x="3832225" y="5541963"/>
            <a:ext cx="679450" cy="203200"/>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73" name="WordArt 25"/>
          <p:cNvSpPr>
            <a:spLocks noChangeArrowheads="1" noChangeShapeType="1" noTextEdit="1"/>
          </p:cNvSpPr>
          <p:nvPr/>
        </p:nvSpPr>
        <p:spPr bwMode="auto">
          <a:xfrm>
            <a:off x="3900714" y="5612947"/>
            <a:ext cx="528411" cy="51027"/>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PLANTA</a:t>
            </a:r>
          </a:p>
        </p:txBody>
      </p:sp>
      <p:sp>
        <p:nvSpPr>
          <p:cNvPr id="76973" name="Rectangle 24"/>
          <p:cNvSpPr>
            <a:spLocks noChangeArrowheads="1"/>
          </p:cNvSpPr>
          <p:nvPr/>
        </p:nvSpPr>
        <p:spPr bwMode="auto">
          <a:xfrm>
            <a:off x="3841750" y="5873750"/>
            <a:ext cx="681038" cy="204788"/>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75" name="WordArt 25"/>
          <p:cNvSpPr>
            <a:spLocks noChangeArrowheads="1" noChangeShapeType="1" noTextEdit="1"/>
          </p:cNvSpPr>
          <p:nvPr/>
        </p:nvSpPr>
        <p:spPr bwMode="auto">
          <a:xfrm>
            <a:off x="3918857" y="5932715"/>
            <a:ext cx="526143" cy="8844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LABORATORIO</a:t>
            </a:r>
          </a:p>
        </p:txBody>
      </p:sp>
      <p:sp>
        <p:nvSpPr>
          <p:cNvPr id="76975" name="Rectangle 24"/>
          <p:cNvSpPr>
            <a:spLocks noChangeArrowheads="1"/>
          </p:cNvSpPr>
          <p:nvPr/>
        </p:nvSpPr>
        <p:spPr bwMode="auto">
          <a:xfrm>
            <a:off x="3832225" y="5205413"/>
            <a:ext cx="677863" cy="201612"/>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77" name="WordArt 25"/>
          <p:cNvSpPr>
            <a:spLocks noChangeArrowheads="1" noChangeShapeType="1" noTextEdit="1"/>
          </p:cNvSpPr>
          <p:nvPr/>
        </p:nvSpPr>
        <p:spPr bwMode="auto">
          <a:xfrm>
            <a:off x="3914322" y="5280706"/>
            <a:ext cx="560161" cy="77107"/>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HORMIGON</a:t>
            </a:r>
          </a:p>
        </p:txBody>
      </p:sp>
      <p:sp>
        <p:nvSpPr>
          <p:cNvPr id="76977" name="Line 89"/>
          <p:cNvSpPr>
            <a:spLocks noChangeShapeType="1"/>
          </p:cNvSpPr>
          <p:nvPr/>
        </p:nvSpPr>
        <p:spPr bwMode="auto">
          <a:xfrm flipH="1">
            <a:off x="4165600" y="5410200"/>
            <a:ext cx="0" cy="130175"/>
          </a:xfrm>
          <a:prstGeom prst="line">
            <a:avLst/>
          </a:prstGeom>
          <a:noFill/>
          <a:ln w="9525">
            <a:solidFill>
              <a:schemeClr val="tx1"/>
            </a:solidFill>
            <a:round/>
            <a:headEnd/>
            <a:tailEnd/>
          </a:ln>
        </p:spPr>
        <p:txBody>
          <a:bodyPr lIns="65306" tIns="32653" rIns="65306" bIns="32653"/>
          <a:lstStyle/>
          <a:p>
            <a:endParaRPr lang="es-ES"/>
          </a:p>
        </p:txBody>
      </p:sp>
      <p:sp>
        <p:nvSpPr>
          <p:cNvPr id="76978" name="Line 89"/>
          <p:cNvSpPr>
            <a:spLocks noChangeShapeType="1"/>
          </p:cNvSpPr>
          <p:nvPr/>
        </p:nvSpPr>
        <p:spPr bwMode="auto">
          <a:xfrm flipH="1">
            <a:off x="4165600" y="5741988"/>
            <a:ext cx="0" cy="130175"/>
          </a:xfrm>
          <a:prstGeom prst="line">
            <a:avLst/>
          </a:prstGeom>
          <a:noFill/>
          <a:ln w="9525">
            <a:solidFill>
              <a:schemeClr val="tx1"/>
            </a:solidFill>
            <a:round/>
            <a:headEnd/>
            <a:tailEnd/>
          </a:ln>
        </p:spPr>
        <p:txBody>
          <a:bodyPr lIns="65306" tIns="32653" rIns="65306" bIns="32653"/>
          <a:lstStyle/>
          <a:p>
            <a:endParaRPr lang="es-ES"/>
          </a:p>
        </p:txBody>
      </p:sp>
      <p:sp>
        <p:nvSpPr>
          <p:cNvPr id="76979" name="Line 37"/>
          <p:cNvSpPr>
            <a:spLocks noChangeShapeType="1"/>
          </p:cNvSpPr>
          <p:nvPr/>
        </p:nvSpPr>
        <p:spPr bwMode="auto">
          <a:xfrm>
            <a:off x="3408363" y="5119688"/>
            <a:ext cx="735012" cy="1587"/>
          </a:xfrm>
          <a:prstGeom prst="line">
            <a:avLst/>
          </a:prstGeom>
          <a:noFill/>
          <a:ln w="9525">
            <a:solidFill>
              <a:schemeClr val="tx1"/>
            </a:solidFill>
            <a:round/>
            <a:headEnd/>
            <a:tailEnd/>
          </a:ln>
        </p:spPr>
        <p:txBody>
          <a:bodyPr lIns="65306" tIns="32653" rIns="65306" bIns="32653"/>
          <a:lstStyle/>
          <a:p>
            <a:endParaRPr lang="es-ES"/>
          </a:p>
        </p:txBody>
      </p:sp>
      <p:sp>
        <p:nvSpPr>
          <p:cNvPr id="76980" name="Rectangle 24"/>
          <p:cNvSpPr>
            <a:spLocks noChangeArrowheads="1"/>
          </p:cNvSpPr>
          <p:nvPr/>
        </p:nvSpPr>
        <p:spPr bwMode="auto">
          <a:xfrm>
            <a:off x="3844925" y="6216650"/>
            <a:ext cx="679450" cy="204788"/>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82" name="WordArt 25"/>
          <p:cNvSpPr>
            <a:spLocks noChangeArrowheads="1" noChangeShapeType="1" noTextEdit="1"/>
          </p:cNvSpPr>
          <p:nvPr/>
        </p:nvSpPr>
        <p:spPr bwMode="auto">
          <a:xfrm>
            <a:off x="3890509" y="6247947"/>
            <a:ext cx="589643" cy="153081"/>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MAQUINARIA</a:t>
            </a:r>
          </a:p>
          <a:p>
            <a:pPr algn="ctr">
              <a:defRPr/>
            </a:pPr>
            <a:r>
              <a:rPr lang="es-ES" sz="600" kern="10" dirty="0">
                <a:ln w="9525">
                  <a:noFill/>
                  <a:round/>
                  <a:headEnd/>
                  <a:tailEnd/>
                </a:ln>
                <a:latin typeface="Arial"/>
                <a:cs typeface="Arial"/>
              </a:rPr>
              <a:t>Y TRANSPORTE</a:t>
            </a:r>
          </a:p>
        </p:txBody>
      </p:sp>
      <p:sp>
        <p:nvSpPr>
          <p:cNvPr id="76982" name="Line 89"/>
          <p:cNvSpPr>
            <a:spLocks noChangeShapeType="1"/>
          </p:cNvSpPr>
          <p:nvPr/>
        </p:nvSpPr>
        <p:spPr bwMode="auto">
          <a:xfrm flipH="1">
            <a:off x="4173538" y="6081713"/>
            <a:ext cx="0" cy="131762"/>
          </a:xfrm>
          <a:prstGeom prst="line">
            <a:avLst/>
          </a:prstGeom>
          <a:noFill/>
          <a:ln w="9525">
            <a:solidFill>
              <a:schemeClr val="tx1"/>
            </a:solidFill>
            <a:round/>
            <a:headEnd/>
            <a:tailEnd/>
          </a:ln>
        </p:spPr>
        <p:txBody>
          <a:bodyPr lIns="65306" tIns="32653" rIns="65306" bIns="32653"/>
          <a:lstStyle/>
          <a:p>
            <a:endParaRPr lang="es-ES"/>
          </a:p>
        </p:txBody>
      </p:sp>
      <p:sp>
        <p:nvSpPr>
          <p:cNvPr id="4284" name="WordArt 25"/>
          <p:cNvSpPr>
            <a:spLocks noChangeArrowheads="1" noChangeShapeType="1" noTextEdit="1"/>
          </p:cNvSpPr>
          <p:nvPr/>
        </p:nvSpPr>
        <p:spPr bwMode="auto">
          <a:xfrm>
            <a:off x="3884839" y="6566581"/>
            <a:ext cx="589643" cy="102054"/>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PREFABRICADOS</a:t>
            </a:r>
          </a:p>
        </p:txBody>
      </p:sp>
      <p:sp>
        <p:nvSpPr>
          <p:cNvPr id="76984" name="Rectangle 24"/>
          <p:cNvSpPr>
            <a:spLocks noChangeArrowheads="1"/>
          </p:cNvSpPr>
          <p:nvPr/>
        </p:nvSpPr>
        <p:spPr bwMode="auto">
          <a:xfrm>
            <a:off x="4689475" y="5349875"/>
            <a:ext cx="571500" cy="252413"/>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6985" name="139 Conector recto"/>
          <p:cNvCxnSpPr>
            <a:cxnSpLocks noChangeShapeType="1"/>
          </p:cNvCxnSpPr>
          <p:nvPr/>
        </p:nvCxnSpPr>
        <p:spPr bwMode="auto">
          <a:xfrm rot="5400000">
            <a:off x="4833938" y="5138738"/>
            <a:ext cx="254000" cy="0"/>
          </a:xfrm>
          <a:prstGeom prst="line">
            <a:avLst/>
          </a:prstGeom>
          <a:noFill/>
          <a:ln w="9525">
            <a:solidFill>
              <a:schemeClr val="tx1"/>
            </a:solidFill>
            <a:round/>
            <a:headEnd/>
            <a:tailEnd/>
          </a:ln>
        </p:spPr>
      </p:cxnSp>
      <p:cxnSp>
        <p:nvCxnSpPr>
          <p:cNvPr id="76986" name="144 Conector recto"/>
          <p:cNvCxnSpPr>
            <a:cxnSpLocks noChangeShapeType="1"/>
          </p:cNvCxnSpPr>
          <p:nvPr/>
        </p:nvCxnSpPr>
        <p:spPr bwMode="auto">
          <a:xfrm rot="5400000">
            <a:off x="3987800" y="5903913"/>
            <a:ext cx="1276350" cy="0"/>
          </a:xfrm>
          <a:prstGeom prst="line">
            <a:avLst/>
          </a:prstGeom>
          <a:noFill/>
          <a:ln w="9525">
            <a:solidFill>
              <a:schemeClr val="tx1"/>
            </a:solidFill>
            <a:round/>
            <a:headEnd/>
            <a:tailEnd/>
          </a:ln>
        </p:spPr>
      </p:cxnSp>
      <p:cxnSp>
        <p:nvCxnSpPr>
          <p:cNvPr id="76987" name="147 Conector recto"/>
          <p:cNvCxnSpPr>
            <a:cxnSpLocks noChangeShapeType="1"/>
          </p:cNvCxnSpPr>
          <p:nvPr/>
        </p:nvCxnSpPr>
        <p:spPr bwMode="auto">
          <a:xfrm>
            <a:off x="4622800" y="5265738"/>
            <a:ext cx="339725" cy="1587"/>
          </a:xfrm>
          <a:prstGeom prst="line">
            <a:avLst/>
          </a:prstGeom>
          <a:noFill/>
          <a:ln w="9525">
            <a:solidFill>
              <a:schemeClr val="tx1"/>
            </a:solidFill>
            <a:round/>
            <a:headEnd/>
            <a:tailEnd/>
          </a:ln>
        </p:spPr>
      </p:cxnSp>
      <p:sp>
        <p:nvSpPr>
          <p:cNvPr id="76988" name="Rectangle 24"/>
          <p:cNvSpPr>
            <a:spLocks noChangeArrowheads="1"/>
          </p:cNvSpPr>
          <p:nvPr/>
        </p:nvSpPr>
        <p:spPr bwMode="auto">
          <a:xfrm>
            <a:off x="4695825" y="5716588"/>
            <a:ext cx="573088" cy="250825"/>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sp>
        <p:nvSpPr>
          <p:cNvPr id="76989" name="Rectangle 24"/>
          <p:cNvSpPr>
            <a:spLocks noChangeArrowheads="1"/>
          </p:cNvSpPr>
          <p:nvPr/>
        </p:nvSpPr>
        <p:spPr bwMode="auto">
          <a:xfrm>
            <a:off x="4692650" y="6088063"/>
            <a:ext cx="571500" cy="252412"/>
          </a:xfrm>
          <a:prstGeom prst="rect">
            <a:avLst/>
          </a:prstGeom>
          <a:no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6990" name="147 Conector recto"/>
          <p:cNvCxnSpPr>
            <a:cxnSpLocks noChangeShapeType="1"/>
          </p:cNvCxnSpPr>
          <p:nvPr/>
        </p:nvCxnSpPr>
        <p:spPr bwMode="auto">
          <a:xfrm>
            <a:off x="4624388" y="5454650"/>
            <a:ext cx="65087" cy="1588"/>
          </a:xfrm>
          <a:prstGeom prst="line">
            <a:avLst/>
          </a:prstGeom>
          <a:noFill/>
          <a:ln w="9525">
            <a:solidFill>
              <a:schemeClr val="tx1"/>
            </a:solidFill>
            <a:round/>
            <a:headEnd/>
            <a:tailEnd/>
          </a:ln>
        </p:spPr>
      </p:cxnSp>
      <p:cxnSp>
        <p:nvCxnSpPr>
          <p:cNvPr id="76991" name="147 Conector recto"/>
          <p:cNvCxnSpPr>
            <a:cxnSpLocks noChangeShapeType="1"/>
          </p:cNvCxnSpPr>
          <p:nvPr/>
        </p:nvCxnSpPr>
        <p:spPr bwMode="auto">
          <a:xfrm>
            <a:off x="4625975" y="5818188"/>
            <a:ext cx="66675" cy="1587"/>
          </a:xfrm>
          <a:prstGeom prst="line">
            <a:avLst/>
          </a:prstGeom>
          <a:noFill/>
          <a:ln w="9525">
            <a:solidFill>
              <a:schemeClr val="tx1"/>
            </a:solidFill>
            <a:round/>
            <a:headEnd/>
            <a:tailEnd/>
          </a:ln>
        </p:spPr>
      </p:cxnSp>
      <p:cxnSp>
        <p:nvCxnSpPr>
          <p:cNvPr id="76992" name="147 Conector recto"/>
          <p:cNvCxnSpPr>
            <a:cxnSpLocks noChangeShapeType="1"/>
          </p:cNvCxnSpPr>
          <p:nvPr/>
        </p:nvCxnSpPr>
        <p:spPr bwMode="auto">
          <a:xfrm>
            <a:off x="4624388" y="6184900"/>
            <a:ext cx="65087" cy="1588"/>
          </a:xfrm>
          <a:prstGeom prst="line">
            <a:avLst/>
          </a:prstGeom>
          <a:noFill/>
          <a:ln w="9525">
            <a:solidFill>
              <a:schemeClr val="tx1"/>
            </a:solidFill>
            <a:round/>
            <a:headEnd/>
            <a:tailEnd/>
          </a:ln>
        </p:spPr>
      </p:cxnSp>
      <p:sp>
        <p:nvSpPr>
          <p:cNvPr id="4294" name="WordArt 25"/>
          <p:cNvSpPr>
            <a:spLocks noChangeArrowheads="1" noChangeShapeType="1" noTextEdit="1"/>
          </p:cNvSpPr>
          <p:nvPr/>
        </p:nvSpPr>
        <p:spPr bwMode="auto">
          <a:xfrm>
            <a:off x="4751161" y="5419045"/>
            <a:ext cx="454706" cy="89580"/>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FRENTE BAHIA</a:t>
            </a:r>
          </a:p>
        </p:txBody>
      </p:sp>
      <p:sp>
        <p:nvSpPr>
          <p:cNvPr id="4295" name="WordArt 25"/>
          <p:cNvSpPr>
            <a:spLocks noChangeArrowheads="1" noChangeShapeType="1" noTextEdit="1"/>
          </p:cNvSpPr>
          <p:nvPr/>
        </p:nvSpPr>
        <p:spPr bwMode="auto">
          <a:xfrm>
            <a:off x="4746625" y="5747884"/>
            <a:ext cx="510268" cy="18936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FRENTE SAN</a:t>
            </a:r>
          </a:p>
          <a:p>
            <a:pPr algn="ctr">
              <a:defRPr/>
            </a:pPr>
            <a:r>
              <a:rPr lang="es-ES" sz="600" kern="10" dirty="0">
                <a:ln w="9525">
                  <a:noFill/>
                  <a:round/>
                  <a:headEnd/>
                  <a:tailEnd/>
                </a:ln>
                <a:latin typeface="Arial"/>
                <a:cs typeface="Arial"/>
              </a:rPr>
              <a:t>VICENTE</a:t>
            </a:r>
          </a:p>
        </p:txBody>
      </p:sp>
      <p:sp>
        <p:nvSpPr>
          <p:cNvPr id="4296" name="WordArt 25"/>
          <p:cNvSpPr>
            <a:spLocks noChangeArrowheads="1" noChangeShapeType="1" noTextEdit="1"/>
          </p:cNvSpPr>
          <p:nvPr/>
        </p:nvSpPr>
        <p:spPr bwMode="auto">
          <a:xfrm>
            <a:off x="4721679" y="6117545"/>
            <a:ext cx="510268" cy="219982"/>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F.VIGA TRAMO</a:t>
            </a:r>
          </a:p>
          <a:p>
            <a:pPr algn="ctr">
              <a:defRPr/>
            </a:pPr>
            <a:r>
              <a:rPr lang="es-ES" sz="600" kern="10" dirty="0">
                <a:ln w="9525">
                  <a:noFill/>
                  <a:round/>
                  <a:headEnd/>
                  <a:tailEnd/>
                </a:ln>
                <a:latin typeface="Arial"/>
                <a:cs typeface="Arial"/>
              </a:rPr>
              <a:t> CENTRAL</a:t>
            </a:r>
          </a:p>
        </p:txBody>
      </p:sp>
      <p:sp>
        <p:nvSpPr>
          <p:cNvPr id="76996" name="Rectangle 24"/>
          <p:cNvSpPr>
            <a:spLocks noChangeArrowheads="1"/>
          </p:cNvSpPr>
          <p:nvPr/>
        </p:nvSpPr>
        <p:spPr bwMode="auto">
          <a:xfrm>
            <a:off x="5260975" y="5062538"/>
            <a:ext cx="725488" cy="250825"/>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298" name="WordArt 25"/>
          <p:cNvSpPr>
            <a:spLocks noChangeArrowheads="1" noChangeShapeType="1" noTextEdit="1"/>
          </p:cNvSpPr>
          <p:nvPr/>
        </p:nvSpPr>
        <p:spPr bwMode="auto">
          <a:xfrm>
            <a:off x="5323795" y="5085670"/>
            <a:ext cx="560161" cy="204107"/>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PATIO DE</a:t>
            </a:r>
          </a:p>
          <a:p>
            <a:pPr algn="ctr">
              <a:defRPr/>
            </a:pPr>
            <a:r>
              <a:rPr lang="es-ES" sz="600" kern="10" dirty="0">
                <a:ln w="9525">
                  <a:noFill/>
                  <a:round/>
                  <a:headEnd/>
                  <a:tailEnd/>
                </a:ln>
                <a:latin typeface="Arial"/>
                <a:cs typeface="Arial"/>
              </a:rPr>
              <a:t> MANIOBRAS</a:t>
            </a:r>
          </a:p>
        </p:txBody>
      </p:sp>
      <p:sp>
        <p:nvSpPr>
          <p:cNvPr id="76998" name="Rectangle 24"/>
          <p:cNvSpPr>
            <a:spLocks noChangeArrowheads="1"/>
          </p:cNvSpPr>
          <p:nvPr/>
        </p:nvSpPr>
        <p:spPr bwMode="auto">
          <a:xfrm>
            <a:off x="4699000" y="6437313"/>
            <a:ext cx="573088" cy="252412"/>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300" name="WordArt 25"/>
          <p:cNvSpPr>
            <a:spLocks noChangeArrowheads="1" noChangeShapeType="1" noTextEdit="1"/>
          </p:cNvSpPr>
          <p:nvPr/>
        </p:nvSpPr>
        <p:spPr bwMode="auto">
          <a:xfrm>
            <a:off x="4737554" y="6469063"/>
            <a:ext cx="502331" cy="196169"/>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SUB</a:t>
            </a:r>
          </a:p>
          <a:p>
            <a:pPr algn="ctr">
              <a:defRPr/>
            </a:pPr>
            <a:r>
              <a:rPr lang="es-ES" sz="600" kern="10" dirty="0">
                <a:ln w="9525">
                  <a:noFill/>
                  <a:round/>
                  <a:headEnd/>
                  <a:tailEnd/>
                </a:ln>
                <a:latin typeface="Arial"/>
                <a:cs typeface="Arial"/>
              </a:rPr>
              <a:t>CONTRAISTAS</a:t>
            </a:r>
          </a:p>
        </p:txBody>
      </p:sp>
      <p:sp>
        <p:nvSpPr>
          <p:cNvPr id="77000" name="Rectangle 24"/>
          <p:cNvSpPr>
            <a:spLocks noChangeArrowheads="1"/>
          </p:cNvSpPr>
          <p:nvPr/>
        </p:nvSpPr>
        <p:spPr bwMode="auto">
          <a:xfrm>
            <a:off x="6392863" y="3549650"/>
            <a:ext cx="442912" cy="204788"/>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302" name="WordArt 25"/>
          <p:cNvSpPr>
            <a:spLocks noChangeArrowheads="1" noChangeShapeType="1" noTextEdit="1"/>
          </p:cNvSpPr>
          <p:nvPr/>
        </p:nvSpPr>
        <p:spPr bwMode="auto">
          <a:xfrm>
            <a:off x="6405563" y="3582081"/>
            <a:ext cx="399143" cy="102054"/>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MANTENIMIENTO</a:t>
            </a:r>
          </a:p>
        </p:txBody>
      </p:sp>
      <p:sp>
        <p:nvSpPr>
          <p:cNvPr id="4303" name="WordArt 25"/>
          <p:cNvSpPr>
            <a:spLocks noChangeArrowheads="1" noChangeShapeType="1" noTextEdit="1"/>
          </p:cNvSpPr>
          <p:nvPr/>
        </p:nvSpPr>
        <p:spPr bwMode="auto">
          <a:xfrm>
            <a:off x="7583715" y="3542393"/>
            <a:ext cx="493259" cy="13153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TRANSPORTE Y</a:t>
            </a:r>
          </a:p>
          <a:p>
            <a:pPr algn="ctr">
              <a:defRPr/>
            </a:pPr>
            <a:r>
              <a:rPr lang="es-ES" sz="600" kern="10" dirty="0">
                <a:ln w="9525">
                  <a:noFill/>
                  <a:round/>
                  <a:headEnd/>
                  <a:tailEnd/>
                </a:ln>
                <a:latin typeface="Arial"/>
                <a:cs typeface="Arial"/>
              </a:rPr>
              <a:t>MAQUINARIA</a:t>
            </a:r>
          </a:p>
        </p:txBody>
      </p:sp>
      <p:sp>
        <p:nvSpPr>
          <p:cNvPr id="77003" name="Rectangle 24"/>
          <p:cNvSpPr>
            <a:spLocks noChangeArrowheads="1"/>
          </p:cNvSpPr>
          <p:nvPr/>
        </p:nvSpPr>
        <p:spPr bwMode="auto">
          <a:xfrm>
            <a:off x="6435725" y="3897313"/>
            <a:ext cx="509588" cy="176212"/>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305" name="WordArt 25"/>
          <p:cNvSpPr>
            <a:spLocks noChangeArrowheads="1" noChangeShapeType="1" noTextEdit="1"/>
          </p:cNvSpPr>
          <p:nvPr/>
        </p:nvSpPr>
        <p:spPr bwMode="auto">
          <a:xfrm>
            <a:off x="6449786" y="3913188"/>
            <a:ext cx="463777" cy="58964"/>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INSTALACIONES</a:t>
            </a:r>
          </a:p>
        </p:txBody>
      </p:sp>
      <p:sp>
        <p:nvSpPr>
          <p:cNvPr id="77005" name="Rectangle 24"/>
          <p:cNvSpPr>
            <a:spLocks noChangeArrowheads="1"/>
          </p:cNvSpPr>
          <p:nvPr/>
        </p:nvSpPr>
        <p:spPr bwMode="auto">
          <a:xfrm>
            <a:off x="6437313" y="4160838"/>
            <a:ext cx="514350" cy="168275"/>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307" name="WordArt 25"/>
          <p:cNvSpPr>
            <a:spLocks noChangeArrowheads="1" noChangeShapeType="1" noTextEdit="1"/>
          </p:cNvSpPr>
          <p:nvPr/>
        </p:nvSpPr>
        <p:spPr bwMode="auto">
          <a:xfrm>
            <a:off x="6453188" y="4173992"/>
            <a:ext cx="439964" cy="119062"/>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MAQUINARIA Y</a:t>
            </a:r>
          </a:p>
          <a:p>
            <a:pPr algn="ctr">
              <a:defRPr/>
            </a:pPr>
            <a:r>
              <a:rPr lang="es-ES" sz="600" kern="10" dirty="0">
                <a:ln w="9525">
                  <a:noFill/>
                  <a:round/>
                  <a:headEnd/>
                  <a:tailEnd/>
                </a:ln>
                <a:latin typeface="Arial"/>
                <a:cs typeface="Arial"/>
              </a:rPr>
              <a:t>EQUIPOS</a:t>
            </a:r>
          </a:p>
        </p:txBody>
      </p:sp>
      <p:sp>
        <p:nvSpPr>
          <p:cNvPr id="77007" name="Rectangle 24"/>
          <p:cNvSpPr>
            <a:spLocks noChangeArrowheads="1"/>
          </p:cNvSpPr>
          <p:nvPr/>
        </p:nvSpPr>
        <p:spPr bwMode="auto">
          <a:xfrm>
            <a:off x="7107238" y="3867150"/>
            <a:ext cx="523875" cy="225425"/>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309" name="WordArt 25"/>
          <p:cNvSpPr>
            <a:spLocks noChangeArrowheads="1" noChangeShapeType="1" noTextEdit="1"/>
          </p:cNvSpPr>
          <p:nvPr/>
        </p:nvSpPr>
        <p:spPr bwMode="auto">
          <a:xfrm>
            <a:off x="7129009" y="3891643"/>
            <a:ext cx="493259" cy="167821"/>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a:cs typeface="Arial"/>
              </a:rPr>
              <a:t>DEPARTAMENTO DE </a:t>
            </a:r>
          </a:p>
          <a:p>
            <a:pPr>
              <a:defRPr/>
            </a:pPr>
            <a:r>
              <a:rPr lang="es-ES" sz="600" kern="10" dirty="0">
                <a:ln w="9525">
                  <a:noFill/>
                  <a:round/>
                  <a:headEnd/>
                  <a:tailEnd/>
                </a:ln>
                <a:latin typeface="Arial"/>
                <a:cs typeface="Arial"/>
              </a:rPr>
              <a:t>ADQUISICIONES</a:t>
            </a:r>
          </a:p>
        </p:txBody>
      </p:sp>
      <p:sp>
        <p:nvSpPr>
          <p:cNvPr id="77009" name="Rectangle 24"/>
          <p:cNvSpPr>
            <a:spLocks noChangeArrowheads="1"/>
          </p:cNvSpPr>
          <p:nvPr/>
        </p:nvSpPr>
        <p:spPr bwMode="auto">
          <a:xfrm>
            <a:off x="7107238" y="4200525"/>
            <a:ext cx="557212" cy="184150"/>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311" name="WordArt 25"/>
          <p:cNvSpPr>
            <a:spLocks noChangeArrowheads="1" noChangeShapeType="1" noTextEdit="1"/>
          </p:cNvSpPr>
          <p:nvPr/>
        </p:nvSpPr>
        <p:spPr bwMode="auto">
          <a:xfrm>
            <a:off x="7207250" y="4264706"/>
            <a:ext cx="422956" cy="106589"/>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BODEGA </a:t>
            </a:r>
          </a:p>
          <a:p>
            <a:pPr algn="ctr">
              <a:defRPr/>
            </a:pPr>
            <a:r>
              <a:rPr lang="es-ES" sz="600" kern="10" dirty="0">
                <a:ln w="9525">
                  <a:noFill/>
                  <a:round/>
                  <a:headEnd/>
                  <a:tailEnd/>
                </a:ln>
                <a:latin typeface="Arial"/>
                <a:cs typeface="Arial"/>
              </a:rPr>
              <a:t>CENTRAL</a:t>
            </a:r>
          </a:p>
        </p:txBody>
      </p:sp>
      <p:sp>
        <p:nvSpPr>
          <p:cNvPr id="77011" name="Rectangle 24"/>
          <p:cNvSpPr>
            <a:spLocks noChangeArrowheads="1"/>
          </p:cNvSpPr>
          <p:nvPr/>
        </p:nvSpPr>
        <p:spPr bwMode="auto">
          <a:xfrm>
            <a:off x="7121525" y="4492625"/>
            <a:ext cx="604838" cy="233363"/>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313" name="WordArt 25"/>
          <p:cNvSpPr>
            <a:spLocks noChangeArrowheads="1" noChangeShapeType="1" noTextEdit="1"/>
          </p:cNvSpPr>
          <p:nvPr/>
        </p:nvSpPr>
        <p:spPr bwMode="auto">
          <a:xfrm>
            <a:off x="7158492" y="4543652"/>
            <a:ext cx="518205" cy="134937"/>
          </a:xfrm>
          <a:prstGeom prst="rect">
            <a:avLst/>
          </a:prstGeom>
        </p:spPr>
        <p:txBody>
          <a:bodyPr wrap="none" lIns="65306" tIns="32653" rIns="65306" bIns="32653" fromWordArt="1">
            <a:prstTxWarp prst="textPlain">
              <a:avLst>
                <a:gd name="adj" fmla="val 50000"/>
              </a:avLst>
            </a:prstTxWarp>
          </a:bodyPr>
          <a:lstStyle/>
          <a:p>
            <a:pPr>
              <a:defRPr/>
            </a:pPr>
            <a:r>
              <a:rPr lang="es-ES" sz="600" kern="10" dirty="0">
                <a:ln w="9525">
                  <a:noFill/>
                  <a:round/>
                  <a:headEnd/>
                  <a:tailEnd/>
                </a:ln>
                <a:latin typeface="Arial"/>
                <a:cs typeface="Arial"/>
              </a:rPr>
              <a:t>BOGEGA SAN</a:t>
            </a:r>
          </a:p>
          <a:p>
            <a:pPr>
              <a:defRPr/>
            </a:pPr>
            <a:r>
              <a:rPr lang="es-ES" sz="600" kern="10" dirty="0">
                <a:ln w="9525">
                  <a:noFill/>
                  <a:round/>
                  <a:headEnd/>
                  <a:tailEnd/>
                </a:ln>
                <a:latin typeface="Arial"/>
                <a:cs typeface="Arial"/>
              </a:rPr>
              <a:t>VICENTE</a:t>
            </a:r>
          </a:p>
        </p:txBody>
      </p:sp>
      <p:sp>
        <p:nvSpPr>
          <p:cNvPr id="77013" name="Rectangle 24"/>
          <p:cNvSpPr>
            <a:spLocks noChangeArrowheads="1"/>
          </p:cNvSpPr>
          <p:nvPr/>
        </p:nvSpPr>
        <p:spPr bwMode="auto">
          <a:xfrm>
            <a:off x="7870825" y="3779838"/>
            <a:ext cx="401638" cy="163512"/>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315" name="WordArt 25"/>
          <p:cNvSpPr>
            <a:spLocks noChangeArrowheads="1" noChangeShapeType="1" noTextEdit="1"/>
          </p:cNvSpPr>
          <p:nvPr/>
        </p:nvSpPr>
        <p:spPr bwMode="auto">
          <a:xfrm>
            <a:off x="7915956" y="3819072"/>
            <a:ext cx="317500" cy="5669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LIVIANO</a:t>
            </a:r>
          </a:p>
        </p:txBody>
      </p:sp>
      <p:sp>
        <p:nvSpPr>
          <p:cNvPr id="4316" name="WordArt 25"/>
          <p:cNvSpPr>
            <a:spLocks noChangeArrowheads="1" noChangeShapeType="1" noTextEdit="1"/>
          </p:cNvSpPr>
          <p:nvPr/>
        </p:nvSpPr>
        <p:spPr bwMode="auto">
          <a:xfrm>
            <a:off x="7901214" y="4086679"/>
            <a:ext cx="353786" cy="51027"/>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MEDIANO</a:t>
            </a:r>
          </a:p>
        </p:txBody>
      </p:sp>
      <p:sp>
        <p:nvSpPr>
          <p:cNvPr id="4317" name="WordArt 25"/>
          <p:cNvSpPr>
            <a:spLocks noChangeArrowheads="1" noChangeShapeType="1" noTextEdit="1"/>
          </p:cNvSpPr>
          <p:nvPr/>
        </p:nvSpPr>
        <p:spPr bwMode="auto">
          <a:xfrm>
            <a:off x="7898946" y="4344081"/>
            <a:ext cx="359456" cy="60098"/>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PESADO</a:t>
            </a:r>
          </a:p>
        </p:txBody>
      </p:sp>
      <p:cxnSp>
        <p:nvCxnSpPr>
          <p:cNvPr id="77017" name="139 Conector recto"/>
          <p:cNvCxnSpPr>
            <a:cxnSpLocks noChangeShapeType="1"/>
          </p:cNvCxnSpPr>
          <p:nvPr/>
        </p:nvCxnSpPr>
        <p:spPr bwMode="auto">
          <a:xfrm>
            <a:off x="7812088" y="3700463"/>
            <a:ext cx="0" cy="703262"/>
          </a:xfrm>
          <a:prstGeom prst="line">
            <a:avLst/>
          </a:prstGeom>
          <a:noFill/>
          <a:ln w="9525">
            <a:solidFill>
              <a:schemeClr val="tx1"/>
            </a:solidFill>
            <a:round/>
            <a:headEnd/>
            <a:tailEnd/>
          </a:ln>
        </p:spPr>
      </p:cxnSp>
      <p:sp>
        <p:nvSpPr>
          <p:cNvPr id="77018" name="Rectangle 24"/>
          <p:cNvSpPr>
            <a:spLocks noChangeArrowheads="1"/>
          </p:cNvSpPr>
          <p:nvPr/>
        </p:nvSpPr>
        <p:spPr bwMode="auto">
          <a:xfrm>
            <a:off x="7143750" y="4827588"/>
            <a:ext cx="573088" cy="247650"/>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sp>
        <p:nvSpPr>
          <p:cNvPr id="4320" name="WordArt 25"/>
          <p:cNvSpPr>
            <a:spLocks noChangeArrowheads="1" noChangeShapeType="1" noTextEdit="1"/>
          </p:cNvSpPr>
          <p:nvPr/>
        </p:nvSpPr>
        <p:spPr bwMode="auto">
          <a:xfrm>
            <a:off x="7158492" y="4857750"/>
            <a:ext cx="514804" cy="182563"/>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TRANSPORTE </a:t>
            </a:r>
          </a:p>
          <a:p>
            <a:pPr algn="ctr">
              <a:defRPr/>
            </a:pPr>
            <a:r>
              <a:rPr lang="es-ES" sz="600" kern="10" dirty="0">
                <a:ln w="9525">
                  <a:noFill/>
                  <a:round/>
                  <a:headEnd/>
                  <a:tailEnd/>
                </a:ln>
                <a:latin typeface="Arial"/>
                <a:cs typeface="Arial"/>
              </a:rPr>
              <a:t>  FLUVIAL</a:t>
            </a:r>
          </a:p>
        </p:txBody>
      </p:sp>
      <p:sp>
        <p:nvSpPr>
          <p:cNvPr id="77020" name="Rectangle 24"/>
          <p:cNvSpPr>
            <a:spLocks noChangeArrowheads="1"/>
          </p:cNvSpPr>
          <p:nvPr/>
        </p:nvSpPr>
        <p:spPr bwMode="auto">
          <a:xfrm>
            <a:off x="6954838" y="3524250"/>
            <a:ext cx="520700" cy="204788"/>
          </a:xfrm>
          <a:prstGeom prst="rect">
            <a:avLst/>
          </a:prstGeom>
          <a:solidFill>
            <a:schemeClr val="bg1"/>
          </a:solidFill>
          <a:ln w="12700">
            <a:solidFill>
              <a:schemeClr val="tx1"/>
            </a:solidFill>
            <a:miter lim="800000"/>
            <a:headEnd/>
            <a:tailEnd/>
          </a:ln>
        </p:spPr>
        <p:txBody>
          <a:bodyPr wrap="none" lIns="65261" tIns="32631" rIns="65261" bIns="32631" anchor="ctr"/>
          <a:lstStyle/>
          <a:p>
            <a:pPr defTabSz="649288"/>
            <a:endParaRPr lang="es-EC" sz="1700" u="none"/>
          </a:p>
        </p:txBody>
      </p:sp>
      <p:cxnSp>
        <p:nvCxnSpPr>
          <p:cNvPr id="77021" name="139 Conector recto"/>
          <p:cNvCxnSpPr>
            <a:cxnSpLocks noChangeShapeType="1"/>
          </p:cNvCxnSpPr>
          <p:nvPr/>
        </p:nvCxnSpPr>
        <p:spPr bwMode="auto">
          <a:xfrm>
            <a:off x="6380163" y="3859213"/>
            <a:ext cx="0" cy="385762"/>
          </a:xfrm>
          <a:prstGeom prst="line">
            <a:avLst/>
          </a:prstGeom>
          <a:noFill/>
          <a:ln w="9525">
            <a:solidFill>
              <a:schemeClr val="tx1"/>
            </a:solidFill>
            <a:round/>
            <a:headEnd/>
            <a:tailEnd/>
          </a:ln>
        </p:spPr>
      </p:cxnSp>
      <p:cxnSp>
        <p:nvCxnSpPr>
          <p:cNvPr id="77022" name="147 Conector recto"/>
          <p:cNvCxnSpPr>
            <a:cxnSpLocks noChangeShapeType="1"/>
          </p:cNvCxnSpPr>
          <p:nvPr/>
        </p:nvCxnSpPr>
        <p:spPr bwMode="auto">
          <a:xfrm>
            <a:off x="6380163" y="3856038"/>
            <a:ext cx="217487" cy="0"/>
          </a:xfrm>
          <a:prstGeom prst="line">
            <a:avLst/>
          </a:prstGeom>
          <a:noFill/>
          <a:ln w="9525">
            <a:solidFill>
              <a:schemeClr val="tx1"/>
            </a:solidFill>
            <a:round/>
            <a:headEnd/>
            <a:tailEnd/>
          </a:ln>
        </p:spPr>
      </p:cxnSp>
      <p:cxnSp>
        <p:nvCxnSpPr>
          <p:cNvPr id="77023" name="81 Conector recto"/>
          <p:cNvCxnSpPr>
            <a:cxnSpLocks noChangeShapeType="1"/>
          </p:cNvCxnSpPr>
          <p:nvPr/>
        </p:nvCxnSpPr>
        <p:spPr bwMode="auto">
          <a:xfrm>
            <a:off x="6694488" y="3443288"/>
            <a:ext cx="1127125" cy="0"/>
          </a:xfrm>
          <a:prstGeom prst="line">
            <a:avLst/>
          </a:prstGeom>
          <a:noFill/>
          <a:ln w="9525">
            <a:solidFill>
              <a:schemeClr val="tx1"/>
            </a:solidFill>
            <a:round/>
            <a:headEnd/>
            <a:tailEnd/>
          </a:ln>
        </p:spPr>
      </p:cxnSp>
      <p:sp>
        <p:nvSpPr>
          <p:cNvPr id="4325" name="WordArt 25"/>
          <p:cNvSpPr>
            <a:spLocks noChangeArrowheads="1" noChangeShapeType="1" noTextEdit="1"/>
          </p:cNvSpPr>
          <p:nvPr/>
        </p:nvSpPr>
        <p:spPr bwMode="auto">
          <a:xfrm>
            <a:off x="6954384" y="3582081"/>
            <a:ext cx="514804" cy="51026"/>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ABASTECIMIENTO</a:t>
            </a:r>
          </a:p>
        </p:txBody>
      </p:sp>
      <p:cxnSp>
        <p:nvCxnSpPr>
          <p:cNvPr id="77025" name="139 Conector recto"/>
          <p:cNvCxnSpPr>
            <a:cxnSpLocks noChangeShapeType="1"/>
          </p:cNvCxnSpPr>
          <p:nvPr/>
        </p:nvCxnSpPr>
        <p:spPr bwMode="auto">
          <a:xfrm>
            <a:off x="6694488" y="3443288"/>
            <a:ext cx="0" cy="104775"/>
          </a:xfrm>
          <a:prstGeom prst="line">
            <a:avLst/>
          </a:prstGeom>
          <a:noFill/>
          <a:ln w="9525">
            <a:solidFill>
              <a:schemeClr val="tx1"/>
            </a:solidFill>
            <a:round/>
            <a:headEnd/>
            <a:tailEnd/>
          </a:ln>
        </p:spPr>
      </p:cxnSp>
      <p:cxnSp>
        <p:nvCxnSpPr>
          <p:cNvPr id="77026" name="139 Conector recto"/>
          <p:cNvCxnSpPr>
            <a:cxnSpLocks noChangeShapeType="1"/>
          </p:cNvCxnSpPr>
          <p:nvPr/>
        </p:nvCxnSpPr>
        <p:spPr bwMode="auto">
          <a:xfrm flipH="1">
            <a:off x="7356475" y="2247900"/>
            <a:ext cx="0" cy="196850"/>
          </a:xfrm>
          <a:prstGeom prst="line">
            <a:avLst/>
          </a:prstGeom>
          <a:noFill/>
          <a:ln w="9525">
            <a:solidFill>
              <a:schemeClr val="tx1"/>
            </a:solidFill>
            <a:round/>
            <a:headEnd/>
            <a:tailEnd/>
          </a:ln>
        </p:spPr>
      </p:cxnSp>
      <p:sp>
        <p:nvSpPr>
          <p:cNvPr id="77027" name="Rectangle 4"/>
          <p:cNvSpPr>
            <a:spLocks noChangeArrowheads="1"/>
          </p:cNvSpPr>
          <p:nvPr/>
        </p:nvSpPr>
        <p:spPr bwMode="auto">
          <a:xfrm>
            <a:off x="3800475" y="1104900"/>
            <a:ext cx="1220788" cy="355600"/>
          </a:xfrm>
          <a:prstGeom prst="rect">
            <a:avLst/>
          </a:prstGeom>
          <a:solidFill>
            <a:srgbClr val="006600"/>
          </a:solidFill>
          <a:ln w="38100" cmpd="dbl" algn="ctr">
            <a:solidFill>
              <a:schemeClr val="tx1"/>
            </a:solidFill>
            <a:miter lim="800000"/>
            <a:headEnd/>
            <a:tailEnd/>
          </a:ln>
        </p:spPr>
        <p:txBody>
          <a:bodyPr wrap="none" lIns="65261" tIns="32631" rIns="65261" bIns="32631" anchor="ctr"/>
          <a:lstStyle/>
          <a:p>
            <a:pPr algn="ctr" defTabSz="649288"/>
            <a:endParaRPr lang="es-EC" sz="1700" u="none"/>
          </a:p>
        </p:txBody>
      </p:sp>
      <p:sp>
        <p:nvSpPr>
          <p:cNvPr id="4139" name="WordArt 5"/>
          <p:cNvSpPr>
            <a:spLocks noChangeArrowheads="1" noChangeShapeType="1" noTextEdit="1"/>
          </p:cNvSpPr>
          <p:nvPr/>
        </p:nvSpPr>
        <p:spPr bwMode="auto">
          <a:xfrm>
            <a:off x="3941536" y="1184956"/>
            <a:ext cx="962706" cy="200705"/>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solidFill>
                  <a:schemeClr val="bg1"/>
                </a:solidFill>
                <a:latin typeface="Arial Black"/>
              </a:rPr>
              <a:t>GERENCIA DE</a:t>
            </a:r>
          </a:p>
          <a:p>
            <a:pPr algn="ctr">
              <a:defRPr/>
            </a:pPr>
            <a:r>
              <a:rPr lang="es-ES" sz="600" kern="10" dirty="0">
                <a:ln w="9525">
                  <a:noFill/>
                  <a:round/>
                  <a:headEnd/>
                  <a:tailEnd/>
                </a:ln>
                <a:solidFill>
                  <a:schemeClr val="bg1"/>
                </a:solidFill>
                <a:latin typeface="Arial Black"/>
              </a:rPr>
              <a:t>PROYECTO</a:t>
            </a:r>
          </a:p>
        </p:txBody>
      </p:sp>
      <p:sp>
        <p:nvSpPr>
          <p:cNvPr id="77029" name="Rectangle 24"/>
          <p:cNvSpPr>
            <a:spLocks noChangeArrowheads="1"/>
          </p:cNvSpPr>
          <p:nvPr/>
        </p:nvSpPr>
        <p:spPr bwMode="auto">
          <a:xfrm>
            <a:off x="6142038" y="5949950"/>
            <a:ext cx="2776537" cy="668338"/>
          </a:xfrm>
          <a:prstGeom prst="rect">
            <a:avLst/>
          </a:prstGeom>
          <a:noFill/>
          <a:ln w="38100" cmpd="dbl">
            <a:solidFill>
              <a:schemeClr val="tx1"/>
            </a:solidFill>
            <a:miter lim="800000"/>
            <a:headEnd/>
            <a:tailEnd/>
          </a:ln>
        </p:spPr>
        <p:txBody>
          <a:bodyPr wrap="none" lIns="65261" tIns="32631" rIns="65261" bIns="32631" anchor="ctr"/>
          <a:lstStyle/>
          <a:p>
            <a:pPr defTabSz="649288"/>
            <a:endParaRPr lang="es-EC" sz="1700" u="none"/>
          </a:p>
        </p:txBody>
      </p:sp>
      <p:sp>
        <p:nvSpPr>
          <p:cNvPr id="4342" name="WordArt 25"/>
          <p:cNvSpPr>
            <a:spLocks noChangeArrowheads="1" noChangeShapeType="1" noTextEdit="1"/>
          </p:cNvSpPr>
          <p:nvPr/>
        </p:nvSpPr>
        <p:spPr bwMode="auto">
          <a:xfrm>
            <a:off x="6244545" y="6412367"/>
            <a:ext cx="771071" cy="141741"/>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Elaborado por </a:t>
            </a:r>
            <a:r>
              <a:rPr lang="es-ES" sz="600" kern="10" dirty="0" err="1">
                <a:ln w="9525">
                  <a:noFill/>
                  <a:round/>
                  <a:headEnd/>
                  <a:tailEnd/>
                </a:ln>
                <a:latin typeface="Arial"/>
                <a:cs typeface="Arial"/>
              </a:rPr>
              <a:t>Crnl.</a:t>
            </a:r>
            <a:r>
              <a:rPr lang="es-ES" sz="600" kern="10" dirty="0">
                <a:ln w="9525">
                  <a:noFill/>
                  <a:round/>
                  <a:headEnd/>
                  <a:tailEnd/>
                </a:ln>
                <a:latin typeface="Arial"/>
                <a:cs typeface="Arial"/>
              </a:rPr>
              <a:t>.P. Mosquera</a:t>
            </a:r>
          </a:p>
          <a:p>
            <a:pPr algn="ctr">
              <a:defRPr/>
            </a:pPr>
            <a:r>
              <a:rPr lang="es-ES" sz="600" kern="10" dirty="0">
                <a:ln w="9525">
                  <a:noFill/>
                  <a:round/>
                  <a:headEnd/>
                  <a:tailEnd/>
                </a:ln>
                <a:latin typeface="Arial"/>
                <a:cs typeface="Arial"/>
              </a:rPr>
              <a:t>Gerente Proyecto Puente Rio </a:t>
            </a:r>
            <a:r>
              <a:rPr lang="es-ES" sz="600" kern="10" dirty="0" err="1">
                <a:ln w="9525">
                  <a:noFill/>
                  <a:round/>
                  <a:headEnd/>
                  <a:tailEnd/>
                </a:ln>
                <a:latin typeface="Arial"/>
                <a:cs typeface="Arial"/>
              </a:rPr>
              <a:t>Chone</a:t>
            </a:r>
            <a:endParaRPr lang="es-ES" sz="600" kern="10" dirty="0">
              <a:ln w="9525">
                <a:noFill/>
                <a:round/>
                <a:headEnd/>
                <a:tailEnd/>
              </a:ln>
              <a:latin typeface="Arial"/>
              <a:cs typeface="Arial"/>
            </a:endParaRPr>
          </a:p>
        </p:txBody>
      </p:sp>
      <p:sp>
        <p:nvSpPr>
          <p:cNvPr id="4343" name="WordArt 25"/>
          <p:cNvSpPr>
            <a:spLocks noChangeArrowheads="1" noChangeShapeType="1" noTextEdit="1"/>
          </p:cNvSpPr>
          <p:nvPr/>
        </p:nvSpPr>
        <p:spPr bwMode="auto">
          <a:xfrm>
            <a:off x="7169831" y="6412367"/>
            <a:ext cx="771071" cy="141741"/>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Aprobado por </a:t>
            </a:r>
            <a:r>
              <a:rPr lang="es-ES" sz="600" kern="10" dirty="0" err="1">
                <a:ln w="9525">
                  <a:noFill/>
                  <a:round/>
                  <a:headEnd/>
                  <a:tailEnd/>
                </a:ln>
                <a:latin typeface="Arial"/>
                <a:cs typeface="Arial"/>
              </a:rPr>
              <a:t>Crnl.</a:t>
            </a:r>
            <a:r>
              <a:rPr lang="es-ES" sz="600" kern="10" dirty="0">
                <a:ln w="9525">
                  <a:noFill/>
                  <a:round/>
                  <a:headEnd/>
                  <a:tailEnd/>
                </a:ln>
                <a:latin typeface="Arial"/>
                <a:cs typeface="Arial"/>
              </a:rPr>
              <a:t> D. Santander</a:t>
            </a:r>
          </a:p>
          <a:p>
            <a:pPr algn="ctr">
              <a:defRPr/>
            </a:pPr>
            <a:r>
              <a:rPr lang="es-ES" sz="600" kern="10" dirty="0">
                <a:ln w="9525">
                  <a:noFill/>
                  <a:round/>
                  <a:headEnd/>
                  <a:tailEnd/>
                </a:ln>
                <a:latin typeface="Arial"/>
                <a:cs typeface="Arial"/>
              </a:rPr>
              <a:t>Jefe  </a:t>
            </a:r>
            <a:r>
              <a:rPr lang="es-ES" sz="600" kern="10" dirty="0" err="1">
                <a:ln w="9525">
                  <a:noFill/>
                  <a:round/>
                  <a:headEnd/>
                  <a:tailEnd/>
                </a:ln>
                <a:latin typeface="Arial"/>
                <a:cs typeface="Arial"/>
              </a:rPr>
              <a:t>Desarrrollo</a:t>
            </a:r>
            <a:r>
              <a:rPr lang="es-ES" sz="600" kern="10" dirty="0">
                <a:ln w="9525">
                  <a:noFill/>
                  <a:round/>
                  <a:headEnd/>
                  <a:tailEnd/>
                </a:ln>
                <a:latin typeface="Arial"/>
                <a:cs typeface="Arial"/>
              </a:rPr>
              <a:t> Institucional</a:t>
            </a:r>
          </a:p>
        </p:txBody>
      </p:sp>
      <p:sp>
        <p:nvSpPr>
          <p:cNvPr id="4344" name="WordArt 25"/>
          <p:cNvSpPr>
            <a:spLocks noChangeArrowheads="1" noChangeShapeType="1" noTextEdit="1"/>
          </p:cNvSpPr>
          <p:nvPr/>
        </p:nvSpPr>
        <p:spPr bwMode="auto">
          <a:xfrm>
            <a:off x="8120063" y="6422572"/>
            <a:ext cx="771071" cy="141741"/>
          </a:xfrm>
          <a:prstGeom prst="rect">
            <a:avLst/>
          </a:prstGeom>
        </p:spPr>
        <p:txBody>
          <a:bodyPr wrap="none" lIns="65306" tIns="32653" rIns="65306" bIns="32653" fromWordArt="1">
            <a:prstTxWarp prst="textPlain">
              <a:avLst>
                <a:gd name="adj" fmla="val 50000"/>
              </a:avLst>
            </a:prstTxWarp>
          </a:bodyPr>
          <a:lstStyle/>
          <a:p>
            <a:pPr algn="ctr">
              <a:defRPr/>
            </a:pPr>
            <a:r>
              <a:rPr lang="pt-BR" sz="600" kern="10" dirty="0" err="1">
                <a:ln w="9525">
                  <a:noFill/>
                  <a:round/>
                  <a:headEnd/>
                  <a:tailEnd/>
                </a:ln>
                <a:latin typeface="Arial"/>
                <a:cs typeface="Arial"/>
              </a:rPr>
              <a:t>Aprobado</a:t>
            </a:r>
            <a:r>
              <a:rPr lang="pt-BR" sz="600" kern="10" dirty="0">
                <a:ln w="9525">
                  <a:noFill/>
                  <a:round/>
                  <a:headEnd/>
                  <a:tailEnd/>
                </a:ln>
                <a:latin typeface="Arial"/>
                <a:cs typeface="Arial"/>
              </a:rPr>
              <a:t> por </a:t>
            </a:r>
            <a:r>
              <a:rPr lang="pt-BR" sz="600" kern="10" dirty="0" err="1">
                <a:ln w="9525">
                  <a:noFill/>
                  <a:round/>
                  <a:headEnd/>
                  <a:tailEnd/>
                </a:ln>
                <a:latin typeface="Arial"/>
                <a:cs typeface="Arial"/>
              </a:rPr>
              <a:t>Grab</a:t>
            </a:r>
            <a:r>
              <a:rPr lang="pt-BR" sz="600" kern="10" dirty="0">
                <a:ln w="9525">
                  <a:noFill/>
                  <a:round/>
                  <a:headEnd/>
                  <a:tailEnd/>
                </a:ln>
                <a:latin typeface="Arial"/>
                <a:cs typeface="Arial"/>
              </a:rPr>
              <a:t>. M. Vera</a:t>
            </a:r>
          </a:p>
          <a:p>
            <a:pPr algn="ctr">
              <a:defRPr/>
            </a:pPr>
            <a:r>
              <a:rPr lang="pt-BR" sz="600" kern="10" dirty="0">
                <a:ln w="9525">
                  <a:noFill/>
                  <a:round/>
                  <a:headEnd/>
                  <a:tailEnd/>
                </a:ln>
                <a:latin typeface="Arial"/>
                <a:cs typeface="Arial"/>
              </a:rPr>
              <a:t>Comandante CEE</a:t>
            </a:r>
            <a:endParaRPr lang="es-ES" sz="600" kern="10" dirty="0">
              <a:ln w="9525">
                <a:noFill/>
                <a:round/>
                <a:headEnd/>
                <a:tailEnd/>
              </a:ln>
              <a:latin typeface="Arial"/>
              <a:cs typeface="Arial"/>
            </a:endParaRPr>
          </a:p>
        </p:txBody>
      </p:sp>
      <p:sp>
        <p:nvSpPr>
          <p:cNvPr id="4345" name="Rectangle 249"/>
          <p:cNvSpPr>
            <a:spLocks noChangeArrowheads="1"/>
          </p:cNvSpPr>
          <p:nvPr/>
        </p:nvSpPr>
        <p:spPr bwMode="auto">
          <a:xfrm>
            <a:off x="107950" y="136525"/>
            <a:ext cx="8924925" cy="6635750"/>
          </a:xfrm>
          <a:prstGeom prst="rect">
            <a:avLst/>
          </a:prstGeom>
          <a:noFill/>
          <a:ln w="9525">
            <a:solidFill>
              <a:schemeClr val="tx1"/>
            </a:solidFill>
            <a:miter lim="800000"/>
            <a:headEnd/>
            <a:tailEnd/>
          </a:ln>
          <a:effectLst>
            <a:prstShdw prst="shdw17" dist="17961" dir="2700000">
              <a:schemeClr val="tx1">
                <a:gamma/>
                <a:shade val="60000"/>
                <a:invGamma/>
              </a:schemeClr>
            </a:prstShdw>
          </a:effectLst>
        </p:spPr>
        <p:txBody>
          <a:bodyPr wrap="none" lIns="65306" tIns="32653" rIns="65306" bIns="32653" anchor="ctr"/>
          <a:lstStyle/>
          <a:p>
            <a:pPr>
              <a:defRPr/>
            </a:pPr>
            <a:endParaRPr lang="es-ES"/>
          </a:p>
        </p:txBody>
      </p:sp>
      <p:sp>
        <p:nvSpPr>
          <p:cNvPr id="17420" name="Rectangle 86"/>
          <p:cNvSpPr>
            <a:spLocks noChangeArrowheads="1"/>
          </p:cNvSpPr>
          <p:nvPr/>
        </p:nvSpPr>
        <p:spPr bwMode="auto">
          <a:xfrm>
            <a:off x="482600" y="3424238"/>
            <a:ext cx="1154113" cy="284162"/>
          </a:xfrm>
          <a:prstGeom prst="rect">
            <a:avLst/>
          </a:prstGeom>
          <a:solidFill>
            <a:schemeClr val="bg1">
              <a:lumMod val="65000"/>
            </a:schemeClr>
          </a:solidFill>
          <a:ln w="12700" algn="ctr">
            <a:noFill/>
            <a:miter lim="800000"/>
            <a:headEnd/>
            <a:tailEnd/>
          </a:ln>
          <a:effectLst>
            <a:prstShdw prst="shdw17" dist="17961" dir="2700000">
              <a:srgbClr val="FF6600">
                <a:gamma/>
                <a:shade val="60000"/>
                <a:invGamma/>
              </a:srgbClr>
            </a:prstShdw>
          </a:effectLst>
        </p:spPr>
        <p:txBody>
          <a:bodyPr wrap="none" lIns="65261" tIns="32631" rIns="65261" bIns="32631" anchor="ctr"/>
          <a:lstStyle/>
          <a:p>
            <a:pPr defTabSz="650797">
              <a:defRPr/>
            </a:pPr>
            <a:endParaRPr lang="es-EC" sz="1700" dirty="0"/>
          </a:p>
        </p:txBody>
      </p:sp>
      <p:sp>
        <p:nvSpPr>
          <p:cNvPr id="77035" name="WordArt 25"/>
          <p:cNvSpPr>
            <a:spLocks noChangeArrowheads="1" noChangeShapeType="1" noTextEdit="1"/>
          </p:cNvSpPr>
          <p:nvPr/>
        </p:nvSpPr>
        <p:spPr bwMode="auto">
          <a:xfrm>
            <a:off x="760413" y="3443288"/>
            <a:ext cx="642937" cy="204787"/>
          </a:xfrm>
          <a:prstGeom prst="rect">
            <a:avLst/>
          </a:prstGeom>
        </p:spPr>
        <p:txBody>
          <a:bodyPr wrap="none" fromWordArt="1">
            <a:prstTxWarp prst="textPlain">
              <a:avLst>
                <a:gd name="adj" fmla="val 50000"/>
              </a:avLst>
            </a:prstTxWarp>
          </a:bodyPr>
          <a:lstStyle/>
          <a:p>
            <a:endParaRPr lang="es-ES" sz="600" kern="10">
              <a:ln w="9525">
                <a:noFill/>
                <a:round/>
                <a:headEnd/>
                <a:tailEnd/>
              </a:ln>
              <a:latin typeface="Arial Black"/>
            </a:endParaRPr>
          </a:p>
        </p:txBody>
      </p:sp>
      <p:sp>
        <p:nvSpPr>
          <p:cNvPr id="4164" name="WordArt 87"/>
          <p:cNvSpPr>
            <a:spLocks noChangeArrowheads="1" noChangeShapeType="1" noTextEdit="1"/>
          </p:cNvSpPr>
          <p:nvPr/>
        </p:nvSpPr>
        <p:spPr bwMode="auto">
          <a:xfrm>
            <a:off x="586242" y="3459617"/>
            <a:ext cx="961571" cy="165554"/>
          </a:xfrm>
          <a:prstGeom prst="rect">
            <a:avLst/>
          </a:prstGeom>
        </p:spPr>
        <p:txBody>
          <a:bodyPr wrap="none" lIns="65306" tIns="32653" rIns="65306" bIns="32653" fromWordArt="1">
            <a:prstTxWarp prst="textPlain">
              <a:avLst>
                <a:gd name="adj" fmla="val 50000"/>
              </a:avLst>
            </a:prstTxWarp>
          </a:bodyPr>
          <a:lstStyle/>
          <a:p>
            <a:pPr algn="ctr">
              <a:defRPr/>
            </a:pPr>
            <a:r>
              <a:rPr lang="es-ES" sz="600" kern="10" dirty="0">
                <a:ln w="9525">
                  <a:noFill/>
                  <a:round/>
                  <a:headEnd/>
                  <a:tailEnd/>
                </a:ln>
                <a:latin typeface="Arial"/>
                <a:cs typeface="Arial"/>
              </a:rPr>
              <a:t>SECCIÒN</a:t>
            </a:r>
          </a:p>
          <a:p>
            <a:pPr algn="ctr">
              <a:defRPr/>
            </a:pPr>
            <a:r>
              <a:rPr lang="es-ES" sz="600" kern="10" dirty="0">
                <a:ln w="9525">
                  <a:noFill/>
                  <a:round/>
                  <a:headEnd/>
                  <a:tailEnd/>
                </a:ln>
                <a:latin typeface="Arial"/>
                <a:cs typeface="Arial"/>
              </a:rPr>
              <a:t> TECNICA</a:t>
            </a:r>
          </a:p>
        </p:txBody>
      </p:sp>
      <p:graphicFrame>
        <p:nvGraphicFramePr>
          <p:cNvPr id="240" name="239 Diagrama"/>
          <p:cNvGraphicFramePr/>
          <p:nvPr/>
        </p:nvGraphicFramePr>
        <p:xfrm>
          <a:off x="1857356" y="0"/>
          <a:ext cx="5715040" cy="5000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3 Imagen"/>
          <p:cNvPicPr/>
          <p:nvPr/>
        </p:nvPicPr>
        <p:blipFill rotWithShape="1">
          <a:blip r:embed="rId2" cstate="print"/>
          <a:srcRect l="1868" t="21220" r="26316" b="10126"/>
          <a:stretch/>
        </p:blipFill>
        <p:spPr bwMode="auto">
          <a:xfrm>
            <a:off x="539552" y="548680"/>
            <a:ext cx="7992888" cy="57606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603216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PLANTILLA GTMANABI(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2" name="1 Tabla"/>
          <p:cNvGraphicFramePr>
            <a:graphicFrameLocks noGrp="1"/>
          </p:cNvGraphicFramePr>
          <p:nvPr/>
        </p:nvGraphicFramePr>
        <p:xfrm>
          <a:off x="990600" y="928672"/>
          <a:ext cx="7619999" cy="5899583"/>
        </p:xfrm>
        <a:graphic>
          <a:graphicData uri="http://schemas.openxmlformats.org/drawingml/2006/table">
            <a:tbl>
              <a:tblPr/>
              <a:tblGrid>
                <a:gridCol w="602417"/>
                <a:gridCol w="4642515"/>
                <a:gridCol w="402713"/>
                <a:gridCol w="1129530"/>
                <a:gridCol w="842824"/>
              </a:tblGrid>
              <a:tr h="258284">
                <a:tc>
                  <a:txBody>
                    <a:bodyPr/>
                    <a:lstStyle/>
                    <a:p>
                      <a:pPr algn="l" fontAlgn="b"/>
                      <a:endParaRPr lang="es-ES" sz="1000" b="0" i="0" u="none" strike="noStrike" dirty="0">
                        <a:solidFill>
                          <a:srgbClr val="000000"/>
                        </a:solidFill>
                        <a:latin typeface="Calibri"/>
                      </a:endParaRPr>
                    </a:p>
                  </a:txBody>
                  <a:tcPr marL="8397" marR="8397" marT="8397" marB="0" anchor="b">
                    <a:lnL>
                      <a:noFill/>
                    </a:lnL>
                    <a:lnR>
                      <a:noFill/>
                    </a:lnR>
                    <a:lnT>
                      <a:noFill/>
                    </a:lnT>
                    <a:lnB>
                      <a:noFill/>
                    </a:lnB>
                  </a:tcPr>
                </a:tc>
                <a:tc>
                  <a:txBody>
                    <a:bodyPr/>
                    <a:lstStyle/>
                    <a:p>
                      <a:pPr algn="l" fontAlgn="b"/>
                      <a:endParaRPr lang="es-ES" sz="1600" b="0" i="0" u="none" strike="noStrike">
                        <a:solidFill>
                          <a:srgbClr val="000000"/>
                        </a:solidFill>
                        <a:latin typeface="Calibri"/>
                      </a:endParaRPr>
                    </a:p>
                  </a:txBody>
                  <a:tcPr marL="8397" marR="8397" marT="8397"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endParaRPr lang="es-ES" sz="1600" b="0" i="0" u="none" strike="noStrike" dirty="0">
                        <a:solidFill>
                          <a:srgbClr val="000000"/>
                        </a:solidFill>
                        <a:latin typeface="Calibri"/>
                      </a:endParaRPr>
                    </a:p>
                  </a:txBody>
                  <a:tcPr marL="8397" marR="8397" marT="8397"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b"/>
                      <a:endParaRPr lang="es-ES" sz="1000" b="0" i="0" u="none" strike="noStrike">
                        <a:solidFill>
                          <a:srgbClr val="000000"/>
                        </a:solidFill>
                        <a:latin typeface="Calibri"/>
                      </a:endParaRPr>
                    </a:p>
                  </a:txBody>
                  <a:tcPr marL="8397" marR="8397" marT="8397" marB="0" anchor="b">
                    <a:lnL>
                      <a:noFill/>
                    </a:lnL>
                    <a:lnR>
                      <a:noFill/>
                    </a:lnR>
                    <a:lnT>
                      <a:noFill/>
                    </a:lnT>
                    <a:lnB>
                      <a:noFill/>
                    </a:lnB>
                  </a:tcPr>
                </a:tc>
              </a:tr>
              <a:tr h="277453">
                <a:tc>
                  <a:txBody>
                    <a:bodyPr/>
                    <a:lstStyle/>
                    <a:p>
                      <a:pPr algn="l" fontAlgn="b"/>
                      <a:endParaRPr lang="es-ES" sz="1000" b="0" i="0" u="none" strike="noStrike" dirty="0">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noFill/>
                  </a:tcPr>
                </a:tc>
                <a:tc gridSpan="3">
                  <a:txBody>
                    <a:bodyPr/>
                    <a:lstStyle/>
                    <a:p>
                      <a:pPr algn="ctr" fontAlgn="b"/>
                      <a:r>
                        <a:rPr lang="es-ES" sz="1600" b="1" i="0" u="none" strike="noStrike" dirty="0" smtClean="0">
                          <a:solidFill>
                            <a:srgbClr val="000000"/>
                          </a:solidFill>
                          <a:latin typeface="Calibri"/>
                        </a:rPr>
                        <a:t>PERSONAL</a:t>
                      </a:r>
                      <a:r>
                        <a:rPr lang="es-ES" sz="1600" b="1" i="0" u="none" strike="noStrike" baseline="0" dirty="0" smtClean="0">
                          <a:solidFill>
                            <a:srgbClr val="000000"/>
                          </a:solidFill>
                          <a:latin typeface="Calibri"/>
                        </a:rPr>
                        <a:t> ORGANICO DEL CEE</a:t>
                      </a:r>
                      <a:endParaRPr lang="es-ES" sz="1600" b="1"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7ABFF"/>
                    </a:solidFill>
                  </a:tcPr>
                </a:tc>
                <a:tc hMerge="1">
                  <a:txBody>
                    <a:bodyPr/>
                    <a:lstStyle/>
                    <a:p>
                      <a:endParaRPr lang="es-ES"/>
                    </a:p>
                  </a:txBody>
                  <a:tcPr/>
                </a:tc>
                <a:tc hMerge="1">
                  <a:txBody>
                    <a:bodyPr/>
                    <a:lstStyle/>
                    <a:p>
                      <a:endParaRPr lang="es-ES"/>
                    </a:p>
                  </a:txBody>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dirty="0">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smtClean="0">
                          <a:solidFill>
                            <a:srgbClr val="000000"/>
                          </a:solidFill>
                          <a:latin typeface="Calibri"/>
                        </a:rPr>
                        <a:t>PERSONAL</a:t>
                      </a:r>
                      <a:r>
                        <a:rPr lang="es-ES" sz="1600" b="0" i="0" u="none" strike="noStrike" baseline="0" dirty="0" smtClean="0">
                          <a:solidFill>
                            <a:srgbClr val="000000"/>
                          </a:solidFill>
                          <a:latin typeface="Calibri"/>
                        </a:rPr>
                        <a:t> MILITAR</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a:solidFill>
                            <a:srgbClr val="000000"/>
                          </a:solidFill>
                          <a:latin typeface="Calibri"/>
                        </a:rPr>
                        <a:t>40</a:t>
                      </a: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330122">
                <a:tc>
                  <a:txBody>
                    <a:bodyPr/>
                    <a:lstStyle/>
                    <a:p>
                      <a:pPr algn="l" fontAlgn="b"/>
                      <a:endParaRPr lang="es-ES" sz="1000" b="0" i="0" u="none" strike="noStrike" dirty="0">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smtClean="0">
                          <a:solidFill>
                            <a:srgbClr val="000000"/>
                          </a:solidFill>
                          <a:latin typeface="Calibri"/>
                        </a:rPr>
                        <a:t>PERSONAL</a:t>
                      </a:r>
                      <a:r>
                        <a:rPr lang="es-ES" sz="1600" b="0" i="0" u="none" strike="noStrike" baseline="0" dirty="0" smtClean="0">
                          <a:solidFill>
                            <a:srgbClr val="000000"/>
                          </a:solidFill>
                          <a:latin typeface="Calibri"/>
                        </a:rPr>
                        <a:t> DE SERVIDORES Y TRABAJADORES PUBLICOS</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285</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dirty="0">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1" i="0" u="none" strike="noStrike" dirty="0" smtClean="0">
                          <a:solidFill>
                            <a:srgbClr val="000000"/>
                          </a:solidFill>
                          <a:latin typeface="Calibri"/>
                        </a:rPr>
                        <a:t>TOTAL</a:t>
                      </a:r>
                      <a:endParaRPr lang="es-ES" sz="1600" b="1"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7ABFF"/>
                    </a:solidFill>
                  </a:tcPr>
                </a:tc>
                <a:tc hMerge="1">
                  <a:txBody>
                    <a:bodyPr/>
                    <a:lstStyle/>
                    <a:p>
                      <a:pPr algn="ctr" fontAlgn="b"/>
                      <a:endParaRPr lang="es-ES" sz="1600" b="1"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7ABFF"/>
                    </a:solidFill>
                  </a:tcPr>
                </a:tc>
                <a:tc>
                  <a:txBody>
                    <a:bodyPr/>
                    <a:lstStyle/>
                    <a:p>
                      <a:pPr algn="ctr" fontAlgn="b"/>
                      <a:r>
                        <a:rPr lang="es-ES" sz="1600" b="1" i="0" u="none" strike="noStrike" dirty="0" smtClean="0">
                          <a:solidFill>
                            <a:srgbClr val="000000"/>
                          </a:solidFill>
                          <a:latin typeface="Calibri"/>
                        </a:rPr>
                        <a:t>325</a:t>
                      </a:r>
                      <a:endParaRPr lang="es-ES" sz="1600" b="1"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7ABFF"/>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89495">
                <a:tc>
                  <a:txBody>
                    <a:bodyPr/>
                    <a:lstStyle/>
                    <a:p>
                      <a:pPr algn="l" fontAlgn="b"/>
                      <a:endParaRPr lang="es-ES" sz="1000" b="0" i="0" u="none" strike="noStrike" dirty="0">
                        <a:solidFill>
                          <a:srgbClr val="000000"/>
                        </a:solidFill>
                        <a:latin typeface="Calibri"/>
                      </a:endParaRPr>
                    </a:p>
                  </a:txBody>
                  <a:tcPr marL="8397" marR="8397" marT="8397" marB="0" anchor="b">
                    <a:lnL>
                      <a:noFill/>
                    </a:lnL>
                    <a:lnR>
                      <a:noFill/>
                    </a:lnR>
                    <a:lnT>
                      <a:noFill/>
                    </a:lnT>
                    <a:lnB>
                      <a:noFill/>
                    </a:lnB>
                  </a:tcPr>
                </a:tc>
                <a:tc gridSpan="2">
                  <a:txBody>
                    <a:bodyPr/>
                    <a:lstStyle/>
                    <a:p>
                      <a:pPr algn="l" fontAlgn="b"/>
                      <a:endParaRPr lang="es-ES" sz="1600" b="0" i="0" u="none" strike="noStrike" dirty="0">
                        <a:solidFill>
                          <a:srgbClr val="000000"/>
                        </a:solidFill>
                        <a:latin typeface="Calibri"/>
                      </a:endParaRPr>
                    </a:p>
                  </a:txBody>
                  <a:tcPr marL="8397" marR="8397" marT="83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endParaRPr lang="es-ES" sz="1600" b="0" i="0" u="none" strike="noStrike" dirty="0">
                        <a:solidFill>
                          <a:srgbClr val="000000"/>
                        </a:solidFill>
                        <a:latin typeface="Calibri"/>
                      </a:endParaRPr>
                    </a:p>
                  </a:txBody>
                  <a:tcPr marL="8397" marR="8397" marT="83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a:p>
                  </a:txBody>
                  <a:tcPr marL="8397" marR="8397" marT="83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000" b="0" i="0" u="none" strike="noStrike" dirty="0">
                        <a:solidFill>
                          <a:srgbClr val="000000"/>
                        </a:solidFill>
                        <a:latin typeface="Calibri"/>
                      </a:endParaRPr>
                    </a:p>
                  </a:txBody>
                  <a:tcPr marL="8397" marR="8397" marT="8397" marB="0" anchor="b">
                    <a:lnL>
                      <a:noFill/>
                    </a:lnL>
                    <a:lnR>
                      <a:noFill/>
                    </a:lnR>
                    <a:lnT>
                      <a:noFill/>
                    </a:lnT>
                    <a:lnB>
                      <a:noFill/>
                    </a:lnB>
                  </a:tcPr>
                </a:tc>
              </a:tr>
              <a:tr h="277453">
                <a:tc>
                  <a:txBody>
                    <a:bodyPr/>
                    <a:lstStyle/>
                    <a:p>
                      <a:pPr algn="l" fontAlgn="b"/>
                      <a:endParaRPr lang="es-ES" sz="1000" b="0" i="0" u="none" strike="noStrike" dirty="0">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noFill/>
                  </a:tcPr>
                </a:tc>
                <a:tc gridSpan="3">
                  <a:txBody>
                    <a:bodyPr/>
                    <a:lstStyle/>
                    <a:p>
                      <a:pPr algn="ctr" fontAlgn="b"/>
                      <a:r>
                        <a:rPr lang="es-ES" sz="1600" b="1" i="0" u="none" strike="noStrike" dirty="0" smtClean="0">
                          <a:solidFill>
                            <a:srgbClr val="000000"/>
                          </a:solidFill>
                          <a:latin typeface="Calibri"/>
                        </a:rPr>
                        <a:t>PERSONAL</a:t>
                      </a:r>
                      <a:r>
                        <a:rPr lang="es-ES" sz="1600" b="1" i="0" u="none" strike="noStrike" baseline="0" dirty="0" smtClean="0">
                          <a:solidFill>
                            <a:srgbClr val="000000"/>
                          </a:solidFill>
                          <a:latin typeface="Calibri"/>
                        </a:rPr>
                        <a:t> DE EMPRESAS SUBCONTRATISTAS</a:t>
                      </a:r>
                      <a:endParaRPr lang="es-ES" sz="1600" b="1"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7ABFF"/>
                    </a:solidFill>
                  </a:tcPr>
                </a:tc>
                <a:tc hMerge="1">
                  <a:txBody>
                    <a:bodyPr/>
                    <a:lstStyle/>
                    <a:p>
                      <a:endParaRPr lang="es-ES"/>
                    </a:p>
                  </a:txBody>
                  <a:tcPr/>
                </a:tc>
                <a:tc hMerge="1">
                  <a:txBody>
                    <a:bodyPr/>
                    <a:lstStyle/>
                    <a:p>
                      <a:endParaRPr lang="es-ES"/>
                    </a:p>
                  </a:txBody>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dirty="0">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a:solidFill>
                            <a:srgbClr val="000000"/>
                          </a:solidFill>
                          <a:latin typeface="Calibri"/>
                        </a:rPr>
                        <a:t>METALZAN</a:t>
                      </a: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a:solidFill>
                            <a:srgbClr val="000000"/>
                          </a:solidFill>
                          <a:latin typeface="Calibri"/>
                        </a:rPr>
                        <a:t>115</a:t>
                      </a: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a:solidFill>
                            <a:srgbClr val="000000"/>
                          </a:solidFill>
                          <a:latin typeface="Calibri"/>
                        </a:rPr>
                        <a:t>DICOPLAN</a:t>
                      </a: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19</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dirty="0">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a:solidFill>
                            <a:srgbClr val="000000"/>
                          </a:solidFill>
                          <a:latin typeface="Calibri"/>
                        </a:rPr>
                        <a:t>DITELME</a:t>
                      </a: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110</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a:solidFill>
                            <a:srgbClr val="000000"/>
                          </a:solidFill>
                          <a:latin typeface="Calibri"/>
                        </a:rPr>
                        <a:t>CPMP (CIPORT-TECNAC-SIDERMET)</a:t>
                      </a: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a:solidFill>
                            <a:srgbClr val="000000"/>
                          </a:solidFill>
                          <a:latin typeface="Calibri"/>
                        </a:rPr>
                        <a:t>30</a:t>
                      </a: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a:solidFill>
                            <a:srgbClr val="000000"/>
                          </a:solidFill>
                          <a:latin typeface="Calibri"/>
                        </a:rPr>
                        <a:t>IMETECO </a:t>
                      </a: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a:solidFill>
                            <a:srgbClr val="000000"/>
                          </a:solidFill>
                          <a:latin typeface="Calibri"/>
                        </a:rPr>
                        <a:t>80</a:t>
                      </a: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dirty="0">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a:solidFill>
                            <a:srgbClr val="000000"/>
                          </a:solidFill>
                          <a:latin typeface="Calibri"/>
                        </a:rPr>
                        <a:t>JPYA</a:t>
                      </a: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a:solidFill>
                            <a:srgbClr val="000000"/>
                          </a:solidFill>
                          <a:latin typeface="Calibri"/>
                        </a:rPr>
                        <a:t>22</a:t>
                      </a: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a:solidFill>
                            <a:srgbClr val="000000"/>
                          </a:solidFill>
                          <a:latin typeface="Calibri"/>
                        </a:rPr>
                        <a:t>SUBIA&amp;SUBIA</a:t>
                      </a: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25</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dirty="0">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smtClean="0">
                          <a:solidFill>
                            <a:srgbClr val="000000"/>
                          </a:solidFill>
                          <a:latin typeface="Calibri"/>
                        </a:rPr>
                        <a:t>VARIOS</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a:solidFill>
                            <a:srgbClr val="000000"/>
                          </a:solidFill>
                          <a:latin typeface="Calibri"/>
                        </a:rPr>
                        <a:t>17</a:t>
                      </a: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endParaRPr lang="es-ES" sz="1000" b="0" i="0" u="none" strike="noStrike" dirty="0" smtClean="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1" i="0" u="none" strike="noStrike" dirty="0" smtClean="0">
                          <a:solidFill>
                            <a:srgbClr val="000000"/>
                          </a:solidFill>
                          <a:latin typeface="Calibri"/>
                        </a:rPr>
                        <a:t>TOTAL</a:t>
                      </a:r>
                      <a:endParaRPr lang="es-ES" sz="1600" b="1"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7ABFF"/>
                    </a:solidFill>
                  </a:tcPr>
                </a:tc>
                <a:tc hMerge="1">
                  <a:txBody>
                    <a:bodyPr/>
                    <a:lstStyle/>
                    <a:p>
                      <a:pPr algn="ctr" fontAlgn="b"/>
                      <a:endParaRPr lang="es-ES" sz="1600" b="1"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7ABFF"/>
                    </a:solidFill>
                  </a:tcPr>
                </a:tc>
                <a:tc>
                  <a:txBody>
                    <a:bodyPr/>
                    <a:lstStyle/>
                    <a:p>
                      <a:pPr algn="ctr" fontAlgn="b"/>
                      <a:r>
                        <a:rPr lang="es-ES" sz="1600" b="1" i="0" u="none" strike="noStrike" dirty="0" smtClean="0">
                          <a:solidFill>
                            <a:srgbClr val="000000"/>
                          </a:solidFill>
                          <a:latin typeface="Calibri"/>
                        </a:rPr>
                        <a:t>418</a:t>
                      </a: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7ABFF"/>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89495">
                <a:tc>
                  <a:txBody>
                    <a:bodyPr/>
                    <a:lstStyle/>
                    <a:p>
                      <a:pPr algn="l" fontAlgn="b"/>
                      <a:endParaRPr lang="es-ES" sz="1000" b="0" i="0" u="none" strike="noStrike">
                        <a:solidFill>
                          <a:srgbClr val="000000"/>
                        </a:solidFill>
                        <a:latin typeface="Calibri"/>
                      </a:endParaRPr>
                    </a:p>
                  </a:txBody>
                  <a:tcPr marL="8397" marR="8397" marT="8397" marB="0" anchor="b">
                    <a:lnL>
                      <a:noFill/>
                    </a:lnL>
                    <a:lnR>
                      <a:noFill/>
                    </a:lnR>
                    <a:lnT>
                      <a:noFill/>
                    </a:lnT>
                    <a:lnB>
                      <a:noFill/>
                    </a:lnB>
                  </a:tcPr>
                </a:tc>
                <a:tc gridSpan="2">
                  <a:txBody>
                    <a:bodyPr/>
                    <a:lstStyle/>
                    <a:p>
                      <a:pPr algn="l" fontAlgn="b"/>
                      <a:endParaRPr lang="es-ES" sz="1600" b="0" i="0" u="none" strike="noStrike" dirty="0">
                        <a:solidFill>
                          <a:srgbClr val="000000"/>
                        </a:solidFill>
                        <a:latin typeface="Calibri"/>
                      </a:endParaRPr>
                    </a:p>
                  </a:txBody>
                  <a:tcPr marL="8397" marR="8397" marT="83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b"/>
                      <a:endParaRPr lang="es-ES" sz="1600" b="0" i="0" u="none" strike="noStrike" dirty="0">
                        <a:solidFill>
                          <a:srgbClr val="000000"/>
                        </a:solidFill>
                        <a:latin typeface="Calibri"/>
                      </a:endParaRPr>
                    </a:p>
                  </a:txBody>
                  <a:tcPr marL="8397" marR="8397" marT="83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a:p>
                  </a:txBody>
                  <a:tcPr marL="8397" marR="8397" marT="839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ES" sz="1000" b="0" i="0" u="none" strike="noStrike">
                        <a:solidFill>
                          <a:srgbClr val="000000"/>
                        </a:solidFill>
                        <a:latin typeface="Calibri"/>
                      </a:endParaRPr>
                    </a:p>
                  </a:txBody>
                  <a:tcPr marL="8397" marR="8397" marT="8397" marB="0" anchor="b">
                    <a:lnL>
                      <a:noFill/>
                    </a:lnL>
                    <a:lnR>
                      <a:noFill/>
                    </a:lnR>
                    <a:lnT>
                      <a:noFill/>
                    </a:lnT>
                    <a:lnB>
                      <a:noFill/>
                    </a:lnB>
                  </a:tcPr>
                </a:tc>
              </a:tr>
              <a:tr h="277453">
                <a:tc>
                  <a:txBody>
                    <a:bodyPr/>
                    <a:lstStyle/>
                    <a:p>
                      <a:pPr algn="l" fontAlgn="b"/>
                      <a:endParaRPr lang="es-ES" sz="1000" b="0" i="0" u="none" strike="noStrike">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smtClean="0">
                          <a:solidFill>
                            <a:srgbClr val="000000"/>
                          </a:solidFill>
                          <a:latin typeface="Calibri"/>
                        </a:rPr>
                        <a:t>PERSONAL</a:t>
                      </a:r>
                      <a:r>
                        <a:rPr lang="es-ES" sz="1600" b="0" i="0" u="none" strike="noStrike" baseline="0" dirty="0" smtClean="0">
                          <a:solidFill>
                            <a:srgbClr val="000000"/>
                          </a:solidFill>
                          <a:latin typeface="Calibri"/>
                        </a:rPr>
                        <a:t> DEL CEE</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E59F"/>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E59F"/>
                    </a:solidFill>
                  </a:tcPr>
                </a:tc>
                <a:tc>
                  <a:txBody>
                    <a:bodyPr/>
                    <a:lstStyle/>
                    <a:p>
                      <a:pPr algn="ctr" fontAlgn="b"/>
                      <a:r>
                        <a:rPr lang="es-ES" sz="1600" b="0" i="0" u="none" strike="noStrike" dirty="0" smtClean="0">
                          <a:solidFill>
                            <a:srgbClr val="000000"/>
                          </a:solidFill>
                          <a:latin typeface="Calibri"/>
                        </a:rPr>
                        <a:t>285</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E59F"/>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277453">
                <a:tc>
                  <a:txBody>
                    <a:bodyPr/>
                    <a:lstStyle/>
                    <a:p>
                      <a:pPr algn="l" fontAlgn="b"/>
                      <a:endParaRPr lang="es-ES" sz="1000" b="0" i="0" u="none" strike="noStrike">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s-ES" sz="1600" b="0" i="0" u="none" strike="noStrike" dirty="0" smtClean="0">
                          <a:solidFill>
                            <a:srgbClr val="000000"/>
                          </a:solidFill>
                          <a:latin typeface="Calibri"/>
                        </a:rPr>
                        <a:t>PERSONAL</a:t>
                      </a:r>
                      <a:r>
                        <a:rPr lang="es-ES" sz="1600" b="0" i="0" u="none" strike="noStrike" baseline="0" dirty="0" smtClean="0">
                          <a:solidFill>
                            <a:srgbClr val="000000"/>
                          </a:solidFill>
                          <a:latin typeface="Calibri"/>
                        </a:rPr>
                        <a:t> DE EMPRESAS SUBCONTRATISTAS</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E59F"/>
                    </a:solidFill>
                  </a:tcPr>
                </a:tc>
                <a:tc hMerge="1">
                  <a:txBody>
                    <a:bodyPr/>
                    <a:lstStyle/>
                    <a:p>
                      <a:pPr algn="ctr" fontAlgn="b"/>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E59F"/>
                    </a:solidFill>
                  </a:tcPr>
                </a:tc>
                <a:tc>
                  <a:txBody>
                    <a:bodyPr/>
                    <a:lstStyle/>
                    <a:p>
                      <a:pPr algn="ctr" fontAlgn="b"/>
                      <a:r>
                        <a:rPr lang="es-ES" sz="1600" b="0" i="0" u="none" strike="noStrike" dirty="0" smtClean="0">
                          <a:solidFill>
                            <a:srgbClr val="000000"/>
                          </a:solidFill>
                          <a:latin typeface="Calibri"/>
                        </a:rPr>
                        <a:t>418</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E59F"/>
                    </a:solidFill>
                  </a:tcPr>
                </a:tc>
                <a:tc>
                  <a:txBody>
                    <a:bodyPr/>
                    <a:lstStyle/>
                    <a:p>
                      <a:pPr algn="l" fontAlgn="b"/>
                      <a:endParaRPr lang="es-ES" sz="1000" b="0" i="0" u="none" strike="noStrike">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r h="570392">
                <a:tc>
                  <a:txBody>
                    <a:bodyPr/>
                    <a:lstStyle/>
                    <a:p>
                      <a:pPr algn="l" fontAlgn="b"/>
                      <a:endParaRPr lang="es-ES" sz="1000" b="0" i="0" u="none" strike="noStrike">
                        <a:solidFill>
                          <a:srgbClr val="000000"/>
                        </a:solidFill>
                        <a:latin typeface="Calibri"/>
                      </a:endParaRPr>
                    </a:p>
                  </a:txBody>
                  <a:tcPr marL="8397" marR="8397" marT="8397"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l" fontAlgn="ctr"/>
                      <a:r>
                        <a:rPr lang="es-ES" sz="1600" b="1" i="0" u="none" strike="noStrike" dirty="0" smtClean="0">
                          <a:solidFill>
                            <a:srgbClr val="000000"/>
                          </a:solidFill>
                          <a:latin typeface="Calibri"/>
                        </a:rPr>
                        <a:t>TOTAL DE PERSONAL QUE LABORÓ EN LA CONSTRUCCION DEL PUENTE BAHIA –</a:t>
                      </a:r>
                      <a:r>
                        <a:rPr lang="es-ES" sz="1600" b="1" i="0" u="none" strike="noStrike" baseline="0" dirty="0" smtClean="0">
                          <a:solidFill>
                            <a:srgbClr val="000000"/>
                          </a:solidFill>
                          <a:latin typeface="Calibri"/>
                        </a:rPr>
                        <a:t> SAN VICENTE</a:t>
                      </a:r>
                      <a:endParaRPr lang="es-ES" sz="1600" b="1" i="0" u="none" strike="noStrike" dirty="0">
                        <a:solidFill>
                          <a:srgbClr val="000000"/>
                        </a:solidFill>
                        <a:latin typeface="Calibri"/>
                      </a:endParaRPr>
                    </a:p>
                  </a:txBody>
                  <a:tcPr marL="8397" marR="8397" marT="83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tcPr>
                </a:tc>
                <a:tc hMerge="1">
                  <a:txBody>
                    <a:bodyPr/>
                    <a:lstStyle/>
                    <a:p>
                      <a:pPr algn="ctr" fontAlgn="ctr"/>
                      <a:endParaRPr lang="es-ES" sz="3600" b="1" i="0" u="none" strike="noStrike" dirty="0">
                        <a:solidFill>
                          <a:srgbClr val="000000"/>
                        </a:solidFill>
                        <a:latin typeface="Calibri"/>
                      </a:endParaRPr>
                    </a:p>
                  </a:txBody>
                  <a:tcPr marL="8397" marR="8397" marT="83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tcPr>
                </a:tc>
                <a:tc>
                  <a:txBody>
                    <a:bodyPr/>
                    <a:lstStyle/>
                    <a:p>
                      <a:pPr algn="ctr" fontAlgn="ctr"/>
                      <a:r>
                        <a:rPr lang="es-ES" sz="3600" b="1" i="0" u="none" strike="noStrike" dirty="0" smtClean="0">
                          <a:solidFill>
                            <a:srgbClr val="000000"/>
                          </a:solidFill>
                          <a:latin typeface="Calibri"/>
                        </a:rPr>
                        <a:t>743</a:t>
                      </a:r>
                      <a:endParaRPr lang="es-ES" sz="3600" b="1" i="0" u="none" strike="noStrike" dirty="0">
                        <a:solidFill>
                          <a:srgbClr val="000000"/>
                        </a:solidFill>
                        <a:latin typeface="Calibri"/>
                      </a:endParaRPr>
                    </a:p>
                  </a:txBody>
                  <a:tcPr marL="8397" marR="8397" marT="83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tcPr>
                </a:tc>
                <a:tc>
                  <a:txBody>
                    <a:bodyPr/>
                    <a:lstStyle/>
                    <a:p>
                      <a:pPr algn="l" fontAlgn="b"/>
                      <a:endParaRPr lang="es-ES" sz="10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a:noFill/>
                    </a:lnR>
                    <a:lnT>
                      <a:noFill/>
                    </a:lnT>
                    <a:lnB>
                      <a:noFill/>
                    </a:lnB>
                  </a:tcPr>
                </a:tc>
              </a:tr>
            </a:tbl>
          </a:graphicData>
        </a:graphic>
      </p:graphicFrame>
      <p:grpSp>
        <p:nvGrpSpPr>
          <p:cNvPr id="3" name="2 Grupo"/>
          <p:cNvGrpSpPr/>
          <p:nvPr/>
        </p:nvGrpSpPr>
        <p:grpSpPr>
          <a:xfrm>
            <a:off x="0" y="109736"/>
            <a:ext cx="5562600" cy="423664"/>
            <a:chOff x="-191132" y="0"/>
            <a:chExt cx="5143535" cy="767520"/>
          </a:xfrm>
          <a:solidFill>
            <a:srgbClr val="92D050"/>
          </a:solidFill>
        </p:grpSpPr>
        <p:sp>
          <p:nvSpPr>
            <p:cNvPr id="4" name="3 Rectángulo redondeado"/>
            <p:cNvSpPr/>
            <p:nvPr/>
          </p:nvSpPr>
          <p:spPr>
            <a:xfrm>
              <a:off x="-191132" y="0"/>
              <a:ext cx="5143535" cy="767520"/>
            </a:xfrm>
            <a:prstGeom prst="roundRect">
              <a:avLst/>
            </a:prstGeom>
            <a:grpFill/>
            <a:ln w="25400">
              <a:solidFill>
                <a:srgbClr val="92D050"/>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 name="4 Rectángulo"/>
            <p:cNvSpPr/>
            <p:nvPr/>
          </p:nvSpPr>
          <p:spPr>
            <a:xfrm>
              <a:off x="-191132" y="77291"/>
              <a:ext cx="5068602" cy="628527"/>
            </a:xfrm>
            <a:prstGeom prst="rect">
              <a:avLst/>
            </a:prstGeom>
            <a:grpFill/>
            <a:ln w="25400">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r>
                <a:rPr lang="es-EC"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PERSONAL QUE LABORA EN EL GT MANABI</a:t>
              </a:r>
              <a:endParaRPr lang="es-E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LANTILLA GTMANABI(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7" name="6 Tabla"/>
          <p:cNvGraphicFramePr>
            <a:graphicFrameLocks noGrp="1"/>
          </p:cNvGraphicFramePr>
          <p:nvPr>
            <p:extLst>
              <p:ext uri="{D42A27DB-BD31-4B8C-83A1-F6EECF244321}">
                <p14:modId xmlns:p14="http://schemas.microsoft.com/office/powerpoint/2010/main" val="735747110"/>
              </p:ext>
            </p:extLst>
          </p:nvPr>
        </p:nvGraphicFramePr>
        <p:xfrm>
          <a:off x="1691680" y="1073826"/>
          <a:ext cx="7386614" cy="4731437"/>
        </p:xfrm>
        <a:graphic>
          <a:graphicData uri="http://schemas.openxmlformats.org/drawingml/2006/table">
            <a:tbl>
              <a:tblPr>
                <a:effectLst/>
              </a:tblPr>
              <a:tblGrid>
                <a:gridCol w="5714171"/>
                <a:gridCol w="1672443"/>
              </a:tblGrid>
              <a:tr h="314461">
                <a:tc>
                  <a:txBody>
                    <a:bodyPr/>
                    <a:lstStyle/>
                    <a:p>
                      <a:pPr algn="l" fontAlgn="b"/>
                      <a:r>
                        <a:rPr lang="es-ES" sz="1600" b="0" i="0" u="none" strike="noStrike" dirty="0" smtClean="0">
                          <a:solidFill>
                            <a:srgbClr val="000000"/>
                          </a:solidFill>
                          <a:latin typeface="Calibri"/>
                        </a:rPr>
                        <a:t>PLANTAS</a:t>
                      </a:r>
                      <a:r>
                        <a:rPr lang="es-ES" sz="1600" b="0" i="0" u="none" strike="noStrike" baseline="0" dirty="0" smtClean="0">
                          <a:solidFill>
                            <a:srgbClr val="000000"/>
                          </a:solidFill>
                          <a:latin typeface="Calibri"/>
                        </a:rPr>
                        <a:t> DE HORMIGON 60 M3/ HORA</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3</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26956">
                <a:tc>
                  <a:txBody>
                    <a:bodyPr/>
                    <a:lstStyle/>
                    <a:p>
                      <a:pPr algn="l" fontAlgn="b"/>
                      <a:r>
                        <a:rPr lang="es-ES" sz="1600" b="0" i="0" u="none" strike="noStrike" dirty="0" smtClean="0">
                          <a:solidFill>
                            <a:srgbClr val="000000"/>
                          </a:solidFill>
                          <a:latin typeface="Calibri"/>
                        </a:rPr>
                        <a:t>MIXERS DE 7 M3</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10</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kern="1200" dirty="0" smtClean="0">
                          <a:solidFill>
                            <a:srgbClr val="000000"/>
                          </a:solidFill>
                          <a:latin typeface="Calibri"/>
                          <a:ea typeface="+mn-ea"/>
                          <a:cs typeface="+mn-cs"/>
                        </a:rPr>
                        <a:t>MOTONIVELADORAS</a:t>
                      </a:r>
                      <a:endParaRPr lang="es-ES" sz="1600" b="0" i="0" u="none" strike="noStrike" kern="1200" dirty="0">
                        <a:solidFill>
                          <a:srgbClr val="000000"/>
                        </a:solidFill>
                        <a:latin typeface="Calibri"/>
                        <a:ea typeface="+mn-ea"/>
                        <a:cs typeface="+mn-cs"/>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 2</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dirty="0" smtClean="0">
                          <a:solidFill>
                            <a:srgbClr val="000000"/>
                          </a:solidFill>
                          <a:latin typeface="Calibri"/>
                        </a:rPr>
                        <a:t>RODILLOS</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3</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kern="1200" dirty="0" smtClean="0">
                          <a:solidFill>
                            <a:srgbClr val="000000"/>
                          </a:solidFill>
                          <a:latin typeface="Calibri"/>
                          <a:ea typeface="+mn-ea"/>
                          <a:cs typeface="+mn-cs"/>
                        </a:rPr>
                        <a:t>CARGADORAS</a:t>
                      </a:r>
                      <a:endParaRPr lang="es-ES" sz="1600" b="0" i="0" u="none" strike="noStrike" kern="1200" dirty="0">
                        <a:solidFill>
                          <a:srgbClr val="000000"/>
                        </a:solidFill>
                        <a:latin typeface="Calibri"/>
                        <a:ea typeface="+mn-ea"/>
                        <a:cs typeface="+mn-cs"/>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3</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dirty="0" smtClean="0">
                          <a:solidFill>
                            <a:srgbClr val="000000"/>
                          </a:solidFill>
                          <a:latin typeface="Calibri"/>
                        </a:rPr>
                        <a:t>VOLQUETAS</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22</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dirty="0" smtClean="0">
                          <a:solidFill>
                            <a:srgbClr val="000000"/>
                          </a:solidFill>
                          <a:latin typeface="Calibri"/>
                        </a:rPr>
                        <a:t>CISTERNAS</a:t>
                      </a:r>
                      <a:r>
                        <a:rPr lang="es-ES" sz="1600" b="0" i="0" u="none" strike="noStrike" baseline="0" dirty="0" smtClean="0">
                          <a:solidFill>
                            <a:srgbClr val="000000"/>
                          </a:solidFill>
                          <a:latin typeface="Calibri"/>
                        </a:rPr>
                        <a:t> DE CEMENTO</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6</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dirty="0" smtClean="0">
                          <a:solidFill>
                            <a:srgbClr val="000000"/>
                          </a:solidFill>
                          <a:latin typeface="Calibri"/>
                        </a:rPr>
                        <a:t>SILOS DE CEMENTO</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6</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dirty="0" smtClean="0">
                          <a:solidFill>
                            <a:srgbClr val="000000"/>
                          </a:solidFill>
                          <a:latin typeface="Calibri"/>
                        </a:rPr>
                        <a:t>GRUAS</a:t>
                      </a:r>
                      <a:r>
                        <a:rPr lang="es-ES" sz="1600" b="0" i="0" u="none" strike="noStrike" baseline="0" dirty="0" smtClean="0">
                          <a:solidFill>
                            <a:srgbClr val="000000"/>
                          </a:solidFill>
                          <a:latin typeface="Calibri"/>
                        </a:rPr>
                        <a:t>  100- 250 TON</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5</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dirty="0" smtClean="0">
                          <a:solidFill>
                            <a:srgbClr val="000000"/>
                          </a:solidFill>
                          <a:latin typeface="Calibri"/>
                        </a:rPr>
                        <a:t>BARCAZAS</a:t>
                      </a:r>
                      <a:r>
                        <a:rPr lang="es-ES" sz="1600" b="0" i="0" u="none" strike="noStrike" baseline="0" dirty="0" smtClean="0">
                          <a:solidFill>
                            <a:srgbClr val="000000"/>
                          </a:solidFill>
                          <a:latin typeface="Calibri"/>
                        </a:rPr>
                        <a:t>  400 - 800 TON </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5</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dirty="0" smtClean="0">
                          <a:solidFill>
                            <a:srgbClr val="000000"/>
                          </a:solidFill>
                          <a:latin typeface="Calibri"/>
                        </a:rPr>
                        <a:t>REMOLCADORES</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5</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14461">
                <a:tc>
                  <a:txBody>
                    <a:bodyPr/>
                    <a:lstStyle/>
                    <a:p>
                      <a:pPr algn="l" fontAlgn="b"/>
                      <a:r>
                        <a:rPr lang="es-ES" sz="1600" b="0" i="0" u="none" strike="noStrike" dirty="0" smtClean="0">
                          <a:solidFill>
                            <a:srgbClr val="000000"/>
                          </a:solidFill>
                          <a:latin typeface="Calibri"/>
                        </a:rPr>
                        <a:t>MARTILLOS</a:t>
                      </a:r>
                      <a:r>
                        <a:rPr lang="es-ES" sz="1600" b="0" i="0" u="none" strike="noStrike" baseline="0" dirty="0" smtClean="0">
                          <a:solidFill>
                            <a:srgbClr val="000000"/>
                          </a:solidFill>
                          <a:latin typeface="Calibri"/>
                        </a:rPr>
                        <a:t> VIBRATORIOS </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3</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26956">
                <a:tc>
                  <a:txBody>
                    <a:bodyPr/>
                    <a:lstStyle/>
                    <a:p>
                      <a:pPr algn="l" fontAlgn="b"/>
                      <a:r>
                        <a:rPr lang="es-ES" sz="1600" b="0" i="0" u="none" strike="noStrike" dirty="0" smtClean="0">
                          <a:solidFill>
                            <a:srgbClr val="000000"/>
                          </a:solidFill>
                          <a:latin typeface="Calibri"/>
                        </a:rPr>
                        <a:t>MARTILLOS</a:t>
                      </a:r>
                      <a:r>
                        <a:rPr lang="es-ES" sz="1600" b="0" i="0" u="none" strike="noStrike" baseline="0" dirty="0" smtClean="0">
                          <a:solidFill>
                            <a:srgbClr val="000000"/>
                          </a:solidFill>
                          <a:latin typeface="Calibri"/>
                        </a:rPr>
                        <a:t> IMPACTO 70000 LBS/PIE</a:t>
                      </a:r>
                      <a:endParaRPr lang="es-ES" sz="1600" b="0"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s-ES" sz="1600" b="0" i="0" u="none" strike="noStrike" dirty="0" smtClean="0">
                          <a:solidFill>
                            <a:srgbClr val="000000"/>
                          </a:solidFill>
                          <a:latin typeface="Calibri"/>
                        </a:rPr>
                        <a:t>2</a:t>
                      </a:r>
                      <a:endParaRPr lang="es-ES" sz="1600" b="0"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618454">
                <a:tc>
                  <a:txBody>
                    <a:bodyPr/>
                    <a:lstStyle/>
                    <a:p>
                      <a:pPr algn="ctr" fontAlgn="b"/>
                      <a:r>
                        <a:rPr lang="es-ES" sz="3200" b="1" i="0" u="none" strike="noStrike" dirty="0" smtClean="0">
                          <a:solidFill>
                            <a:srgbClr val="000000"/>
                          </a:solidFill>
                          <a:latin typeface="Calibri"/>
                        </a:rPr>
                        <a:t>TOTAL</a:t>
                      </a:r>
                      <a:endParaRPr lang="es-ES" sz="3200" b="1" i="0" u="none" strike="noStrike" dirty="0">
                        <a:solidFill>
                          <a:srgbClr val="000000"/>
                        </a:solidFill>
                        <a:latin typeface="Calibri"/>
                      </a:endParaRPr>
                    </a:p>
                  </a:txBody>
                  <a:tcPr marL="8397" marR="8397" marT="839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7ABFF"/>
                    </a:solidFill>
                  </a:tcPr>
                </a:tc>
                <a:tc>
                  <a:txBody>
                    <a:bodyPr/>
                    <a:lstStyle/>
                    <a:p>
                      <a:pPr algn="ctr" fontAlgn="b"/>
                      <a:r>
                        <a:rPr lang="es-ES" sz="3200" b="1" i="0" u="none" strike="noStrike" dirty="0" smtClean="0">
                          <a:solidFill>
                            <a:srgbClr val="000000"/>
                          </a:solidFill>
                          <a:latin typeface="Calibri"/>
                        </a:rPr>
                        <a:t>75</a:t>
                      </a:r>
                      <a:endParaRPr lang="es-ES" sz="3200" b="1" i="0" u="none" strike="noStrike" dirty="0">
                        <a:solidFill>
                          <a:srgbClr val="000000"/>
                        </a:solidFill>
                        <a:latin typeface="Calibri"/>
                      </a:endParaRPr>
                    </a:p>
                  </a:txBody>
                  <a:tcPr marL="8397" marR="8397" marT="83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7ABFF"/>
                    </a:solidFill>
                  </a:tcPr>
                </a:tc>
              </a:tr>
            </a:tbl>
          </a:graphicData>
        </a:graphic>
      </p:graphicFrame>
      <p:sp>
        <p:nvSpPr>
          <p:cNvPr id="3" name="2 CuadroTexto"/>
          <p:cNvSpPr txBox="1"/>
          <p:nvPr/>
        </p:nvSpPr>
        <p:spPr>
          <a:xfrm>
            <a:off x="539552" y="480047"/>
            <a:ext cx="7416000" cy="468000"/>
          </a:xfrm>
          <a:prstGeom prst="rect">
            <a:avLst/>
          </a:prstGeom>
          <a:solidFill>
            <a:srgbClr val="92D050"/>
          </a:solidFill>
          <a:ln>
            <a:solidFill>
              <a:srgbClr val="92D050"/>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a:r>
              <a:rPr lang="es-EC" b="1" dirty="0" smtClean="0">
                <a:latin typeface="Century Gothic" pitchFamily="34" charset="0"/>
              </a:rPr>
              <a:t>MAQUINARIA Y EQUIPOS EMPLEADOS EN EL PROYECTO</a:t>
            </a:r>
            <a:endParaRPr lang="es-ES" b="1" dirty="0" smtClean="0">
              <a:latin typeface="Century Gothic" pitchFamily="34" charset="0"/>
            </a:endParaRPr>
          </a:p>
          <a:p>
            <a:pPr algn="ctr"/>
            <a:endParaRPr lang="es-E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dad">
  <a:themeElements>
    <a:clrScheme name="Equida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dad">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da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3671</TotalTime>
  <Words>1882</Words>
  <Application>Microsoft Office PowerPoint</Application>
  <PresentationFormat>Presentación en pantalla (4:3)</PresentationFormat>
  <Paragraphs>486</Paragraphs>
  <Slides>44</Slides>
  <Notes>20</Notes>
  <HiddenSlides>14</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56" baseType="lpstr">
      <vt:lpstr>Arial</vt:lpstr>
      <vt:lpstr>Arial Black</vt:lpstr>
      <vt:lpstr>Calibri</vt:lpstr>
      <vt:lpstr>Cambria</vt:lpstr>
      <vt:lpstr>Century Gothic</vt:lpstr>
      <vt:lpstr>Elephant</vt:lpstr>
      <vt:lpstr>Franklin Gothic Book</vt:lpstr>
      <vt:lpstr>Perpetua</vt:lpstr>
      <vt:lpstr>Wingdings</vt:lpstr>
      <vt:lpstr>Wingdings 2</vt:lpstr>
      <vt:lpstr>Equidad</vt:lpstr>
      <vt:lpstr>AutoCAD Drawing</vt:lpstr>
      <vt:lpstr>Presentación de PowerPoint</vt:lpstr>
      <vt:lpstr>SUMARIO</vt:lpstr>
      <vt:lpstr>MAPA VIAL DEL PAIS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SUBESTRUCTURA (ZAPATAS)</vt:lpstr>
      <vt:lpstr>SUBESTRUCTURA (COLUMNAS)</vt:lpstr>
      <vt:lpstr>SUBESTRUCTURA (CABEZALES)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SOBREESTRUCTURA (VIGAS)</vt:lpstr>
      <vt:lpstr>MONTAJE DE VIGAS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PMOSQUERA</dc:creator>
  <cp:lastModifiedBy>Mosquera Pedro Grab.</cp:lastModifiedBy>
  <cp:revision>238</cp:revision>
  <cp:lastPrinted>2010-07-29T17:09:11Z</cp:lastPrinted>
  <dcterms:created xsi:type="dcterms:W3CDTF">2010-08-27T12:12:16Z</dcterms:created>
  <dcterms:modified xsi:type="dcterms:W3CDTF">2016-05-17T22:23:33Z</dcterms:modified>
</cp:coreProperties>
</file>